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9" r:id="rId2"/>
    <p:sldId id="392" r:id="rId3"/>
    <p:sldId id="262" r:id="rId4"/>
    <p:sldId id="429" r:id="rId5"/>
    <p:sldId id="366" r:id="rId6"/>
    <p:sldId id="385" r:id="rId7"/>
    <p:sldId id="408" r:id="rId8"/>
    <p:sldId id="410" r:id="rId9"/>
    <p:sldId id="411" r:id="rId10"/>
    <p:sldId id="369" r:id="rId11"/>
    <p:sldId id="370" r:id="rId12"/>
    <p:sldId id="374" r:id="rId13"/>
    <p:sldId id="431" r:id="rId14"/>
    <p:sldId id="430" r:id="rId15"/>
    <p:sldId id="266" r:id="rId16"/>
    <p:sldId id="302" r:id="rId17"/>
    <p:sldId id="400" r:id="rId18"/>
    <p:sldId id="423" r:id="rId19"/>
    <p:sldId id="413" r:id="rId20"/>
    <p:sldId id="414" r:id="rId21"/>
    <p:sldId id="427" r:id="rId22"/>
    <p:sldId id="417" r:id="rId23"/>
    <p:sldId id="418" r:id="rId24"/>
    <p:sldId id="419" r:id="rId25"/>
    <p:sldId id="420" r:id="rId26"/>
    <p:sldId id="421" r:id="rId27"/>
    <p:sldId id="432" r:id="rId28"/>
    <p:sldId id="338" r:id="rId29"/>
    <p:sldId id="257" r:id="rId30"/>
    <p:sldId id="428" r:id="rId31"/>
    <p:sldId id="422" r:id="rId32"/>
    <p:sldId id="403" r:id="rId33"/>
    <p:sldId id="404" r:id="rId34"/>
    <p:sldId id="318" r:id="rId35"/>
    <p:sldId id="269" r:id="rId3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88" autoAdjust="0"/>
    <p:restoredTop sz="72251" autoAdjust="0"/>
  </p:normalViewPr>
  <p:slideViewPr>
    <p:cSldViewPr snapToGrid="0">
      <p:cViewPr varScale="1">
        <p:scale>
          <a:sx n="76" d="100"/>
          <a:sy n="76" d="100"/>
        </p:scale>
        <p:origin x="102" y="174"/>
      </p:cViewPr>
      <p:guideLst/>
    </p:cSldViewPr>
  </p:slideViewPr>
  <p:outlineViewPr>
    <p:cViewPr>
      <p:scale>
        <a:sx n="33" d="100"/>
        <a:sy n="33" d="100"/>
      </p:scale>
      <p:origin x="0" y="-4263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40" d="100"/>
        <a:sy n="140" d="100"/>
      </p:scale>
      <p:origin x="0" y="-218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87A956-563E-44A0-B3E0-5ECB1BC732C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A23733F2-DF5E-40CC-AF7C-9CC199F10FD5}">
      <dgm:prSet phldrT="[Tekst]"/>
      <dgm:spPr/>
      <dgm:t>
        <a:bodyPr/>
        <a:lstStyle/>
        <a:p>
          <a:r>
            <a:rPr lang="da-DK" dirty="0" smtClean="0"/>
            <a:t>Børn med nyresygdom</a:t>
          </a:r>
          <a:endParaRPr lang="da-DK" dirty="0"/>
        </a:p>
      </dgm:t>
    </dgm:pt>
    <dgm:pt modelId="{6CDA0763-13CF-4262-9DE1-E64B2E5FFAA8}" type="parTrans" cxnId="{CA48AD86-585F-4D38-9778-B48D641EEF21}">
      <dgm:prSet/>
      <dgm:spPr/>
      <dgm:t>
        <a:bodyPr/>
        <a:lstStyle/>
        <a:p>
          <a:endParaRPr lang="da-DK"/>
        </a:p>
      </dgm:t>
    </dgm:pt>
    <dgm:pt modelId="{0DAAA632-5B14-43B9-A470-7F7CBC7BF61E}" type="sibTrans" cxnId="{CA48AD86-585F-4D38-9778-B48D641EEF21}">
      <dgm:prSet/>
      <dgm:spPr/>
      <dgm:t>
        <a:bodyPr/>
        <a:lstStyle/>
        <a:p>
          <a:endParaRPr lang="da-DK"/>
        </a:p>
      </dgm:t>
    </dgm:pt>
    <dgm:pt modelId="{6072A95F-021C-401E-AF3F-7CB4C62E9C0E}">
      <dgm:prSet phldrT="[Tekst]"/>
      <dgm:spPr/>
      <dgm:t>
        <a:bodyPr/>
        <a:lstStyle/>
        <a:p>
          <a:r>
            <a:rPr lang="da-DK" dirty="0" smtClean="0"/>
            <a:t>Søskende til børn med nyresygdom</a:t>
          </a:r>
          <a:endParaRPr lang="da-DK" dirty="0"/>
        </a:p>
      </dgm:t>
    </dgm:pt>
    <dgm:pt modelId="{451F0B9E-EB08-43D6-A3D4-9C07C661117D}" type="parTrans" cxnId="{6332D7D2-C80F-4C0F-A81D-5DEA018E6632}">
      <dgm:prSet/>
      <dgm:spPr/>
      <dgm:t>
        <a:bodyPr/>
        <a:lstStyle/>
        <a:p>
          <a:endParaRPr lang="da-DK"/>
        </a:p>
      </dgm:t>
    </dgm:pt>
    <dgm:pt modelId="{5D1D9E59-2184-4A1B-BF0D-9C16C5D154F5}" type="sibTrans" cxnId="{6332D7D2-C80F-4C0F-A81D-5DEA018E6632}">
      <dgm:prSet/>
      <dgm:spPr/>
      <dgm:t>
        <a:bodyPr/>
        <a:lstStyle/>
        <a:p>
          <a:endParaRPr lang="da-DK"/>
        </a:p>
      </dgm:t>
    </dgm:pt>
    <dgm:pt modelId="{FB2CA883-0FF7-483A-978F-454294D0E390}">
      <dgm:prSet phldrT="[Tekst]"/>
      <dgm:spPr/>
      <dgm:t>
        <a:bodyPr/>
        <a:lstStyle/>
        <a:p>
          <a:r>
            <a:rPr lang="da-DK" dirty="0" smtClean="0"/>
            <a:t>Voksne med nyresygdom</a:t>
          </a:r>
          <a:endParaRPr lang="da-DK" dirty="0"/>
        </a:p>
      </dgm:t>
    </dgm:pt>
    <dgm:pt modelId="{08130AFD-13FD-4333-917E-8F48C3BACE4C}" type="parTrans" cxnId="{310CD2D2-343C-46A7-AAAC-A51771DE5EB4}">
      <dgm:prSet/>
      <dgm:spPr/>
      <dgm:t>
        <a:bodyPr/>
        <a:lstStyle/>
        <a:p>
          <a:endParaRPr lang="da-DK"/>
        </a:p>
      </dgm:t>
    </dgm:pt>
    <dgm:pt modelId="{F61FC2C7-E305-4827-94FE-6BE836E843F4}" type="sibTrans" cxnId="{310CD2D2-343C-46A7-AAAC-A51771DE5EB4}">
      <dgm:prSet/>
      <dgm:spPr/>
      <dgm:t>
        <a:bodyPr/>
        <a:lstStyle/>
        <a:p>
          <a:endParaRPr lang="da-DK"/>
        </a:p>
      </dgm:t>
    </dgm:pt>
    <dgm:pt modelId="{6230D95C-B4F5-4CDE-AA00-B1D9A9D4BB6D}">
      <dgm:prSet phldrT="[Tekst]"/>
      <dgm:spPr/>
      <dgm:t>
        <a:bodyPr/>
        <a:lstStyle/>
        <a:p>
          <a:r>
            <a:rPr lang="da-DK" dirty="0" smtClean="0"/>
            <a:t>Voksne pårørende til voksne med nyresygdom</a:t>
          </a:r>
          <a:endParaRPr lang="da-DK" dirty="0"/>
        </a:p>
      </dgm:t>
    </dgm:pt>
    <dgm:pt modelId="{F86DA6D4-080E-454A-96FA-0A1D688F6D1F}" type="parTrans" cxnId="{BAFBF55A-512A-405F-B8B0-9245890D1203}">
      <dgm:prSet/>
      <dgm:spPr/>
      <dgm:t>
        <a:bodyPr/>
        <a:lstStyle/>
        <a:p>
          <a:endParaRPr lang="da-DK"/>
        </a:p>
      </dgm:t>
    </dgm:pt>
    <dgm:pt modelId="{84E07F40-BA0C-4772-840A-CA0E3E5EA7C0}" type="sibTrans" cxnId="{BAFBF55A-512A-405F-B8B0-9245890D1203}">
      <dgm:prSet/>
      <dgm:spPr/>
      <dgm:t>
        <a:bodyPr/>
        <a:lstStyle/>
        <a:p>
          <a:endParaRPr lang="da-DK"/>
        </a:p>
      </dgm:t>
    </dgm:pt>
    <dgm:pt modelId="{01C51DBA-EADF-4E3E-932F-3A511ABC3C47}">
      <dgm:prSet phldrT="[Tekst]"/>
      <dgm:spPr/>
      <dgm:t>
        <a:bodyPr/>
        <a:lstStyle/>
        <a:p>
          <a:r>
            <a:rPr lang="da-DK" dirty="0" smtClean="0"/>
            <a:t>Forældre til børn med nyresygdom</a:t>
          </a:r>
          <a:endParaRPr lang="da-DK" dirty="0"/>
        </a:p>
      </dgm:t>
    </dgm:pt>
    <dgm:pt modelId="{DF6D7D50-A598-4455-A9E6-5B4DC0B100A9}" type="parTrans" cxnId="{0DCF11E3-5B9E-415F-8C79-63C741477F0F}">
      <dgm:prSet/>
      <dgm:spPr/>
      <dgm:t>
        <a:bodyPr/>
        <a:lstStyle/>
        <a:p>
          <a:endParaRPr lang="da-DK"/>
        </a:p>
      </dgm:t>
    </dgm:pt>
    <dgm:pt modelId="{D40909E1-86EB-4433-8EE1-208443EDDB8A}" type="sibTrans" cxnId="{0DCF11E3-5B9E-415F-8C79-63C741477F0F}">
      <dgm:prSet/>
      <dgm:spPr/>
      <dgm:t>
        <a:bodyPr/>
        <a:lstStyle/>
        <a:p>
          <a:endParaRPr lang="da-DK"/>
        </a:p>
      </dgm:t>
    </dgm:pt>
    <dgm:pt modelId="{EF806D8C-7DBC-45A1-853D-2CD50105A7C2}">
      <dgm:prSet phldrT="[Tekst]"/>
      <dgm:spPr/>
      <dgm:t>
        <a:bodyPr/>
        <a:lstStyle/>
        <a:p>
          <a:r>
            <a:rPr lang="da-DK" dirty="0" smtClean="0"/>
            <a:t>Børn/unge pårørende til voksne med nyresygdom</a:t>
          </a:r>
          <a:endParaRPr lang="da-DK" dirty="0"/>
        </a:p>
      </dgm:t>
    </dgm:pt>
    <dgm:pt modelId="{F03CF5E7-F2E0-41C9-B0F7-E61E1B37D113}" type="parTrans" cxnId="{0E39664B-4DDD-4137-A2D9-1D5A7AAB553B}">
      <dgm:prSet/>
      <dgm:spPr/>
      <dgm:t>
        <a:bodyPr/>
        <a:lstStyle/>
        <a:p>
          <a:endParaRPr lang="da-DK"/>
        </a:p>
      </dgm:t>
    </dgm:pt>
    <dgm:pt modelId="{D14B28A5-2295-48CA-BFDF-9E55ED92B383}" type="sibTrans" cxnId="{0E39664B-4DDD-4137-A2D9-1D5A7AAB553B}">
      <dgm:prSet/>
      <dgm:spPr/>
      <dgm:t>
        <a:bodyPr/>
        <a:lstStyle/>
        <a:p>
          <a:endParaRPr lang="da-DK"/>
        </a:p>
      </dgm:t>
    </dgm:pt>
    <dgm:pt modelId="{FCD4EBC0-5B9E-4BCB-957C-4C80C6625AD1}" type="pres">
      <dgm:prSet presAssocID="{A587A956-563E-44A0-B3E0-5ECB1BC732C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da-DK"/>
        </a:p>
      </dgm:t>
    </dgm:pt>
    <dgm:pt modelId="{274195B8-369D-41C8-8EB2-4CBCC3CEBADC}" type="pres">
      <dgm:prSet presAssocID="{A587A956-563E-44A0-B3E0-5ECB1BC732C7}" presName="Name1" presStyleCnt="0"/>
      <dgm:spPr/>
    </dgm:pt>
    <dgm:pt modelId="{D53DD9DA-8BD5-4DCE-BB1A-3367C031369A}" type="pres">
      <dgm:prSet presAssocID="{A587A956-563E-44A0-B3E0-5ECB1BC732C7}" presName="cycle" presStyleCnt="0"/>
      <dgm:spPr/>
    </dgm:pt>
    <dgm:pt modelId="{9024D326-308E-4477-8F06-584111422254}" type="pres">
      <dgm:prSet presAssocID="{A587A956-563E-44A0-B3E0-5ECB1BC732C7}" presName="srcNode" presStyleLbl="node1" presStyleIdx="0" presStyleCnt="6"/>
      <dgm:spPr/>
    </dgm:pt>
    <dgm:pt modelId="{9705BEAE-EECC-4891-9495-A8A1B3772861}" type="pres">
      <dgm:prSet presAssocID="{A587A956-563E-44A0-B3E0-5ECB1BC732C7}" presName="conn" presStyleLbl="parChTrans1D2" presStyleIdx="0" presStyleCnt="1"/>
      <dgm:spPr/>
      <dgm:t>
        <a:bodyPr/>
        <a:lstStyle/>
        <a:p>
          <a:endParaRPr lang="da-DK"/>
        </a:p>
      </dgm:t>
    </dgm:pt>
    <dgm:pt modelId="{4F292ECD-D608-422F-8829-62FF6EB08A08}" type="pres">
      <dgm:prSet presAssocID="{A587A956-563E-44A0-B3E0-5ECB1BC732C7}" presName="extraNode" presStyleLbl="node1" presStyleIdx="0" presStyleCnt="6"/>
      <dgm:spPr/>
    </dgm:pt>
    <dgm:pt modelId="{693E3BCB-5898-435E-B49C-7CDF130B7F8E}" type="pres">
      <dgm:prSet presAssocID="{A587A956-563E-44A0-B3E0-5ECB1BC732C7}" presName="dstNode" presStyleLbl="node1" presStyleIdx="0" presStyleCnt="6"/>
      <dgm:spPr/>
    </dgm:pt>
    <dgm:pt modelId="{213CA83A-06C2-44D4-862F-5E66D57A5788}" type="pres">
      <dgm:prSet presAssocID="{A23733F2-DF5E-40CC-AF7C-9CC199F10FD5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376CAC0-8D99-4DCE-9256-BAE64C8213E3}" type="pres">
      <dgm:prSet presAssocID="{A23733F2-DF5E-40CC-AF7C-9CC199F10FD5}" presName="accent_1" presStyleCnt="0"/>
      <dgm:spPr/>
    </dgm:pt>
    <dgm:pt modelId="{9A61DEFA-B62A-496C-80C3-74FA565919A2}" type="pres">
      <dgm:prSet presAssocID="{A23733F2-DF5E-40CC-AF7C-9CC199F10FD5}" presName="accentRepeatNode" presStyleLbl="solidFgAcc1" presStyleIdx="0" presStyleCnt="6"/>
      <dgm:spPr/>
    </dgm:pt>
    <dgm:pt modelId="{6CB0E54E-BCE3-428F-97A9-F26A4230932B}" type="pres">
      <dgm:prSet presAssocID="{6072A95F-021C-401E-AF3F-7CB4C62E9C0E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744E0344-B9B4-407E-87E3-812ED1D2F274}" type="pres">
      <dgm:prSet presAssocID="{6072A95F-021C-401E-AF3F-7CB4C62E9C0E}" presName="accent_2" presStyleCnt="0"/>
      <dgm:spPr/>
    </dgm:pt>
    <dgm:pt modelId="{CBF0BA11-7D74-4478-ABA0-F768D9230415}" type="pres">
      <dgm:prSet presAssocID="{6072A95F-021C-401E-AF3F-7CB4C62E9C0E}" presName="accentRepeatNode" presStyleLbl="solidFgAcc1" presStyleIdx="1" presStyleCnt="6"/>
      <dgm:spPr/>
    </dgm:pt>
    <dgm:pt modelId="{19F64422-ABBC-492D-9B03-95B33A232D10}" type="pres">
      <dgm:prSet presAssocID="{01C51DBA-EADF-4E3E-932F-3A511ABC3C47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91D8AD8B-7839-4810-AB00-65878CD13D0B}" type="pres">
      <dgm:prSet presAssocID="{01C51DBA-EADF-4E3E-932F-3A511ABC3C47}" presName="accent_3" presStyleCnt="0"/>
      <dgm:spPr/>
    </dgm:pt>
    <dgm:pt modelId="{0F9145C0-8C1C-4627-AFF0-80B52341957B}" type="pres">
      <dgm:prSet presAssocID="{01C51DBA-EADF-4E3E-932F-3A511ABC3C47}" presName="accentRepeatNode" presStyleLbl="solidFgAcc1" presStyleIdx="2" presStyleCnt="6"/>
      <dgm:spPr/>
    </dgm:pt>
    <dgm:pt modelId="{2467FC7A-8BB7-4C3E-AA62-277CC748100D}" type="pres">
      <dgm:prSet presAssocID="{FB2CA883-0FF7-483A-978F-454294D0E390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5BA970F-A8EC-433F-ACE3-0E03D6417ACB}" type="pres">
      <dgm:prSet presAssocID="{FB2CA883-0FF7-483A-978F-454294D0E390}" presName="accent_4" presStyleCnt="0"/>
      <dgm:spPr/>
    </dgm:pt>
    <dgm:pt modelId="{6CE7BB05-4E72-406B-B944-3D4774979E7F}" type="pres">
      <dgm:prSet presAssocID="{FB2CA883-0FF7-483A-978F-454294D0E390}" presName="accentRepeatNode" presStyleLbl="solidFgAcc1" presStyleIdx="3" presStyleCnt="6"/>
      <dgm:spPr/>
    </dgm:pt>
    <dgm:pt modelId="{D5E106EC-16D7-45F8-8B8C-FC923F47D9F3}" type="pres">
      <dgm:prSet presAssocID="{EF806D8C-7DBC-45A1-853D-2CD50105A7C2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5C6CCFC2-B810-4D53-A3C6-3E12A7BF0FAB}" type="pres">
      <dgm:prSet presAssocID="{EF806D8C-7DBC-45A1-853D-2CD50105A7C2}" presName="accent_5" presStyleCnt="0"/>
      <dgm:spPr/>
    </dgm:pt>
    <dgm:pt modelId="{5032FB33-EC4C-48E8-BA61-F5304196B19C}" type="pres">
      <dgm:prSet presAssocID="{EF806D8C-7DBC-45A1-853D-2CD50105A7C2}" presName="accentRepeatNode" presStyleLbl="solidFgAcc1" presStyleIdx="4" presStyleCnt="6"/>
      <dgm:spPr/>
    </dgm:pt>
    <dgm:pt modelId="{1DF54009-16E5-4467-A79A-3DD1485B055C}" type="pres">
      <dgm:prSet presAssocID="{6230D95C-B4F5-4CDE-AA00-B1D9A9D4BB6D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5A1AC827-77A2-4AC4-BF79-9FBBB35AFA7D}" type="pres">
      <dgm:prSet presAssocID="{6230D95C-B4F5-4CDE-AA00-B1D9A9D4BB6D}" presName="accent_6" presStyleCnt="0"/>
      <dgm:spPr/>
    </dgm:pt>
    <dgm:pt modelId="{61F5BB3C-433A-4940-8D38-9A53C38931F5}" type="pres">
      <dgm:prSet presAssocID="{6230D95C-B4F5-4CDE-AA00-B1D9A9D4BB6D}" presName="accentRepeatNode" presStyleLbl="solidFgAcc1" presStyleIdx="5" presStyleCnt="6"/>
      <dgm:spPr/>
    </dgm:pt>
  </dgm:ptLst>
  <dgm:cxnLst>
    <dgm:cxn modelId="{5B91C345-74E4-405C-9096-694B0FA9F75C}" type="presOf" srcId="{EF806D8C-7DBC-45A1-853D-2CD50105A7C2}" destId="{D5E106EC-16D7-45F8-8B8C-FC923F47D9F3}" srcOrd="0" destOrd="0" presId="urn:microsoft.com/office/officeart/2008/layout/VerticalCurvedList"/>
    <dgm:cxn modelId="{6332D7D2-C80F-4C0F-A81D-5DEA018E6632}" srcId="{A587A956-563E-44A0-B3E0-5ECB1BC732C7}" destId="{6072A95F-021C-401E-AF3F-7CB4C62E9C0E}" srcOrd="1" destOrd="0" parTransId="{451F0B9E-EB08-43D6-A3D4-9C07C661117D}" sibTransId="{5D1D9E59-2184-4A1B-BF0D-9C16C5D154F5}"/>
    <dgm:cxn modelId="{8D119AFD-D716-4826-A0F9-8378594F315D}" type="presOf" srcId="{FB2CA883-0FF7-483A-978F-454294D0E390}" destId="{2467FC7A-8BB7-4C3E-AA62-277CC748100D}" srcOrd="0" destOrd="0" presId="urn:microsoft.com/office/officeart/2008/layout/VerticalCurvedList"/>
    <dgm:cxn modelId="{BAFBF55A-512A-405F-B8B0-9245890D1203}" srcId="{A587A956-563E-44A0-B3E0-5ECB1BC732C7}" destId="{6230D95C-B4F5-4CDE-AA00-B1D9A9D4BB6D}" srcOrd="5" destOrd="0" parTransId="{F86DA6D4-080E-454A-96FA-0A1D688F6D1F}" sibTransId="{84E07F40-BA0C-4772-840A-CA0E3E5EA7C0}"/>
    <dgm:cxn modelId="{8AA8CF63-B7A7-4D24-B984-6C1C94A4B903}" type="presOf" srcId="{A587A956-563E-44A0-B3E0-5ECB1BC732C7}" destId="{FCD4EBC0-5B9E-4BCB-957C-4C80C6625AD1}" srcOrd="0" destOrd="0" presId="urn:microsoft.com/office/officeart/2008/layout/VerticalCurvedList"/>
    <dgm:cxn modelId="{89BDC2D5-1648-4A75-B752-605E8CE1D894}" type="presOf" srcId="{A23733F2-DF5E-40CC-AF7C-9CC199F10FD5}" destId="{213CA83A-06C2-44D4-862F-5E66D57A5788}" srcOrd="0" destOrd="0" presId="urn:microsoft.com/office/officeart/2008/layout/VerticalCurvedList"/>
    <dgm:cxn modelId="{FAB9F570-240F-4B11-AA06-20F4EC90ADCF}" type="presOf" srcId="{01C51DBA-EADF-4E3E-932F-3A511ABC3C47}" destId="{19F64422-ABBC-492D-9B03-95B33A232D10}" srcOrd="0" destOrd="0" presId="urn:microsoft.com/office/officeart/2008/layout/VerticalCurvedList"/>
    <dgm:cxn modelId="{39DB54DE-F3EA-4505-9089-FF80D7C9016C}" type="presOf" srcId="{6230D95C-B4F5-4CDE-AA00-B1D9A9D4BB6D}" destId="{1DF54009-16E5-4467-A79A-3DD1485B055C}" srcOrd="0" destOrd="0" presId="urn:microsoft.com/office/officeart/2008/layout/VerticalCurvedList"/>
    <dgm:cxn modelId="{0E39664B-4DDD-4137-A2D9-1D5A7AAB553B}" srcId="{A587A956-563E-44A0-B3E0-5ECB1BC732C7}" destId="{EF806D8C-7DBC-45A1-853D-2CD50105A7C2}" srcOrd="4" destOrd="0" parTransId="{F03CF5E7-F2E0-41C9-B0F7-E61E1B37D113}" sibTransId="{D14B28A5-2295-48CA-BFDF-9E55ED92B383}"/>
    <dgm:cxn modelId="{310CD2D2-343C-46A7-AAAC-A51771DE5EB4}" srcId="{A587A956-563E-44A0-B3E0-5ECB1BC732C7}" destId="{FB2CA883-0FF7-483A-978F-454294D0E390}" srcOrd="3" destOrd="0" parTransId="{08130AFD-13FD-4333-917E-8F48C3BACE4C}" sibTransId="{F61FC2C7-E305-4827-94FE-6BE836E843F4}"/>
    <dgm:cxn modelId="{CA48AD86-585F-4D38-9778-B48D641EEF21}" srcId="{A587A956-563E-44A0-B3E0-5ECB1BC732C7}" destId="{A23733F2-DF5E-40CC-AF7C-9CC199F10FD5}" srcOrd="0" destOrd="0" parTransId="{6CDA0763-13CF-4262-9DE1-E64B2E5FFAA8}" sibTransId="{0DAAA632-5B14-43B9-A470-7F7CBC7BF61E}"/>
    <dgm:cxn modelId="{9AB3CD7E-B795-46BF-A548-9C398AA09CF2}" type="presOf" srcId="{0DAAA632-5B14-43B9-A470-7F7CBC7BF61E}" destId="{9705BEAE-EECC-4891-9495-A8A1B3772861}" srcOrd="0" destOrd="0" presId="urn:microsoft.com/office/officeart/2008/layout/VerticalCurvedList"/>
    <dgm:cxn modelId="{CC409726-1EAE-4E80-9C94-A3B452E3C548}" type="presOf" srcId="{6072A95F-021C-401E-AF3F-7CB4C62E9C0E}" destId="{6CB0E54E-BCE3-428F-97A9-F26A4230932B}" srcOrd="0" destOrd="0" presId="urn:microsoft.com/office/officeart/2008/layout/VerticalCurvedList"/>
    <dgm:cxn modelId="{0DCF11E3-5B9E-415F-8C79-63C741477F0F}" srcId="{A587A956-563E-44A0-B3E0-5ECB1BC732C7}" destId="{01C51DBA-EADF-4E3E-932F-3A511ABC3C47}" srcOrd="2" destOrd="0" parTransId="{DF6D7D50-A598-4455-A9E6-5B4DC0B100A9}" sibTransId="{D40909E1-86EB-4433-8EE1-208443EDDB8A}"/>
    <dgm:cxn modelId="{EB6C85DB-DB18-4A54-A965-8222B513FFC5}" type="presParOf" srcId="{FCD4EBC0-5B9E-4BCB-957C-4C80C6625AD1}" destId="{274195B8-369D-41C8-8EB2-4CBCC3CEBADC}" srcOrd="0" destOrd="0" presId="urn:microsoft.com/office/officeart/2008/layout/VerticalCurvedList"/>
    <dgm:cxn modelId="{07E8EB70-57CD-4841-B89D-64965DB5D366}" type="presParOf" srcId="{274195B8-369D-41C8-8EB2-4CBCC3CEBADC}" destId="{D53DD9DA-8BD5-4DCE-BB1A-3367C031369A}" srcOrd="0" destOrd="0" presId="urn:microsoft.com/office/officeart/2008/layout/VerticalCurvedList"/>
    <dgm:cxn modelId="{C3B55CB7-713C-4C07-B8DB-5A5593C10D71}" type="presParOf" srcId="{D53DD9DA-8BD5-4DCE-BB1A-3367C031369A}" destId="{9024D326-308E-4477-8F06-584111422254}" srcOrd="0" destOrd="0" presId="urn:microsoft.com/office/officeart/2008/layout/VerticalCurvedList"/>
    <dgm:cxn modelId="{70C9B658-8336-443E-B626-23F27D47B814}" type="presParOf" srcId="{D53DD9DA-8BD5-4DCE-BB1A-3367C031369A}" destId="{9705BEAE-EECC-4891-9495-A8A1B3772861}" srcOrd="1" destOrd="0" presId="urn:microsoft.com/office/officeart/2008/layout/VerticalCurvedList"/>
    <dgm:cxn modelId="{58FF334A-ECCE-40E1-B0E4-D9A80A44C2AE}" type="presParOf" srcId="{D53DD9DA-8BD5-4DCE-BB1A-3367C031369A}" destId="{4F292ECD-D608-422F-8829-62FF6EB08A08}" srcOrd="2" destOrd="0" presId="urn:microsoft.com/office/officeart/2008/layout/VerticalCurvedList"/>
    <dgm:cxn modelId="{1990F3EF-0496-4DBC-BA2D-65988E8F2C1C}" type="presParOf" srcId="{D53DD9DA-8BD5-4DCE-BB1A-3367C031369A}" destId="{693E3BCB-5898-435E-B49C-7CDF130B7F8E}" srcOrd="3" destOrd="0" presId="urn:microsoft.com/office/officeart/2008/layout/VerticalCurvedList"/>
    <dgm:cxn modelId="{D6BDC7DB-588D-4C39-91EB-61443CF96023}" type="presParOf" srcId="{274195B8-369D-41C8-8EB2-4CBCC3CEBADC}" destId="{213CA83A-06C2-44D4-862F-5E66D57A5788}" srcOrd="1" destOrd="0" presId="urn:microsoft.com/office/officeart/2008/layout/VerticalCurvedList"/>
    <dgm:cxn modelId="{00F852A5-D4DD-4BAA-857C-D6636BBA8497}" type="presParOf" srcId="{274195B8-369D-41C8-8EB2-4CBCC3CEBADC}" destId="{B376CAC0-8D99-4DCE-9256-BAE64C8213E3}" srcOrd="2" destOrd="0" presId="urn:microsoft.com/office/officeart/2008/layout/VerticalCurvedList"/>
    <dgm:cxn modelId="{477F2CF8-6226-49D7-B486-3DC10C9CBAE4}" type="presParOf" srcId="{B376CAC0-8D99-4DCE-9256-BAE64C8213E3}" destId="{9A61DEFA-B62A-496C-80C3-74FA565919A2}" srcOrd="0" destOrd="0" presId="urn:microsoft.com/office/officeart/2008/layout/VerticalCurvedList"/>
    <dgm:cxn modelId="{D1B1FD62-091D-43C2-B1FB-F44F4DD6138B}" type="presParOf" srcId="{274195B8-369D-41C8-8EB2-4CBCC3CEBADC}" destId="{6CB0E54E-BCE3-428F-97A9-F26A4230932B}" srcOrd="3" destOrd="0" presId="urn:microsoft.com/office/officeart/2008/layout/VerticalCurvedList"/>
    <dgm:cxn modelId="{A528C085-908F-4F40-873E-7BE3B70E0ACD}" type="presParOf" srcId="{274195B8-369D-41C8-8EB2-4CBCC3CEBADC}" destId="{744E0344-B9B4-407E-87E3-812ED1D2F274}" srcOrd="4" destOrd="0" presId="urn:microsoft.com/office/officeart/2008/layout/VerticalCurvedList"/>
    <dgm:cxn modelId="{AEDEC76A-3759-4293-A8D9-AC378C8B9ADC}" type="presParOf" srcId="{744E0344-B9B4-407E-87E3-812ED1D2F274}" destId="{CBF0BA11-7D74-4478-ABA0-F768D9230415}" srcOrd="0" destOrd="0" presId="urn:microsoft.com/office/officeart/2008/layout/VerticalCurvedList"/>
    <dgm:cxn modelId="{4FEFBE6F-EF9E-4F92-BA97-300D237868A7}" type="presParOf" srcId="{274195B8-369D-41C8-8EB2-4CBCC3CEBADC}" destId="{19F64422-ABBC-492D-9B03-95B33A232D10}" srcOrd="5" destOrd="0" presId="urn:microsoft.com/office/officeart/2008/layout/VerticalCurvedList"/>
    <dgm:cxn modelId="{28B8CAD4-B7F7-4DDF-B636-B10577876B11}" type="presParOf" srcId="{274195B8-369D-41C8-8EB2-4CBCC3CEBADC}" destId="{91D8AD8B-7839-4810-AB00-65878CD13D0B}" srcOrd="6" destOrd="0" presId="urn:microsoft.com/office/officeart/2008/layout/VerticalCurvedList"/>
    <dgm:cxn modelId="{0CD8F2A9-BDAA-4982-8515-4C1A8A434AC0}" type="presParOf" srcId="{91D8AD8B-7839-4810-AB00-65878CD13D0B}" destId="{0F9145C0-8C1C-4627-AFF0-80B52341957B}" srcOrd="0" destOrd="0" presId="urn:microsoft.com/office/officeart/2008/layout/VerticalCurvedList"/>
    <dgm:cxn modelId="{CFFBC961-F271-492E-A99F-6E88BA446B03}" type="presParOf" srcId="{274195B8-369D-41C8-8EB2-4CBCC3CEBADC}" destId="{2467FC7A-8BB7-4C3E-AA62-277CC748100D}" srcOrd="7" destOrd="0" presId="urn:microsoft.com/office/officeart/2008/layout/VerticalCurvedList"/>
    <dgm:cxn modelId="{29C19613-489B-4574-BB23-B1868482E632}" type="presParOf" srcId="{274195B8-369D-41C8-8EB2-4CBCC3CEBADC}" destId="{B5BA970F-A8EC-433F-ACE3-0E03D6417ACB}" srcOrd="8" destOrd="0" presId="urn:microsoft.com/office/officeart/2008/layout/VerticalCurvedList"/>
    <dgm:cxn modelId="{719DBA4E-B808-4418-92DC-471FBC8949C0}" type="presParOf" srcId="{B5BA970F-A8EC-433F-ACE3-0E03D6417ACB}" destId="{6CE7BB05-4E72-406B-B944-3D4774979E7F}" srcOrd="0" destOrd="0" presId="urn:microsoft.com/office/officeart/2008/layout/VerticalCurvedList"/>
    <dgm:cxn modelId="{B6E6E10D-B0CA-4E77-A6B3-B9BC171F9D99}" type="presParOf" srcId="{274195B8-369D-41C8-8EB2-4CBCC3CEBADC}" destId="{D5E106EC-16D7-45F8-8B8C-FC923F47D9F3}" srcOrd="9" destOrd="0" presId="urn:microsoft.com/office/officeart/2008/layout/VerticalCurvedList"/>
    <dgm:cxn modelId="{EC8F3154-A422-4FF7-AF1B-A0A021E49B4A}" type="presParOf" srcId="{274195B8-369D-41C8-8EB2-4CBCC3CEBADC}" destId="{5C6CCFC2-B810-4D53-A3C6-3E12A7BF0FAB}" srcOrd="10" destOrd="0" presId="urn:microsoft.com/office/officeart/2008/layout/VerticalCurvedList"/>
    <dgm:cxn modelId="{3A8F2003-7B75-4B16-8F4E-7CE05F455FEF}" type="presParOf" srcId="{5C6CCFC2-B810-4D53-A3C6-3E12A7BF0FAB}" destId="{5032FB33-EC4C-48E8-BA61-F5304196B19C}" srcOrd="0" destOrd="0" presId="urn:microsoft.com/office/officeart/2008/layout/VerticalCurvedList"/>
    <dgm:cxn modelId="{23AC3285-C5A9-40E4-898A-7A726BE0C727}" type="presParOf" srcId="{274195B8-369D-41C8-8EB2-4CBCC3CEBADC}" destId="{1DF54009-16E5-4467-A79A-3DD1485B055C}" srcOrd="11" destOrd="0" presId="urn:microsoft.com/office/officeart/2008/layout/VerticalCurvedList"/>
    <dgm:cxn modelId="{71EEF69A-0755-441E-9CDA-D72B36CFAF3B}" type="presParOf" srcId="{274195B8-369D-41C8-8EB2-4CBCC3CEBADC}" destId="{5A1AC827-77A2-4AC4-BF79-9FBBB35AFA7D}" srcOrd="12" destOrd="0" presId="urn:microsoft.com/office/officeart/2008/layout/VerticalCurvedList"/>
    <dgm:cxn modelId="{217BEA81-F8CE-461F-9620-E9CFE29C4F22}" type="presParOf" srcId="{5A1AC827-77A2-4AC4-BF79-9FBBB35AFA7D}" destId="{61F5BB3C-433A-4940-8D38-9A53C38931F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05BEAE-EECC-4891-9495-A8A1B3772861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3CA83A-06C2-44D4-862F-5E66D57A5788}">
      <dsp:nvSpPr>
        <dsp:cNvPr id="0" name=""/>
        <dsp:cNvSpPr/>
      </dsp:nvSpPr>
      <dsp:spPr>
        <a:xfrm>
          <a:off x="328048" y="214010"/>
          <a:ext cx="5712764" cy="4278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612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900" kern="1200" dirty="0" smtClean="0"/>
            <a:t>Børn med nyresygdom</a:t>
          </a:r>
          <a:endParaRPr lang="da-DK" sz="1900" kern="1200" dirty="0"/>
        </a:p>
      </dsp:txBody>
      <dsp:txXfrm>
        <a:off x="328048" y="214010"/>
        <a:ext cx="5712764" cy="427857"/>
      </dsp:txXfrm>
    </dsp:sp>
    <dsp:sp modelId="{9A61DEFA-B62A-496C-80C3-74FA565919A2}">
      <dsp:nvSpPr>
        <dsp:cNvPr id="0" name=""/>
        <dsp:cNvSpPr/>
      </dsp:nvSpPr>
      <dsp:spPr>
        <a:xfrm>
          <a:off x="60637" y="160528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B0E54E-BCE3-428F-97A9-F26A4230932B}">
      <dsp:nvSpPr>
        <dsp:cNvPr id="0" name=""/>
        <dsp:cNvSpPr/>
      </dsp:nvSpPr>
      <dsp:spPr>
        <a:xfrm>
          <a:off x="679991" y="855715"/>
          <a:ext cx="5360822" cy="4278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612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900" kern="1200" dirty="0" smtClean="0"/>
            <a:t>Søskende til børn med nyresygdom</a:t>
          </a:r>
          <a:endParaRPr lang="da-DK" sz="1900" kern="1200" dirty="0"/>
        </a:p>
      </dsp:txBody>
      <dsp:txXfrm>
        <a:off x="679991" y="855715"/>
        <a:ext cx="5360822" cy="427857"/>
      </dsp:txXfrm>
    </dsp:sp>
    <dsp:sp modelId="{CBF0BA11-7D74-4478-ABA0-F768D9230415}">
      <dsp:nvSpPr>
        <dsp:cNvPr id="0" name=""/>
        <dsp:cNvSpPr/>
      </dsp:nvSpPr>
      <dsp:spPr>
        <a:xfrm>
          <a:off x="412579" y="802233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F64422-ABBC-492D-9B03-95B33A232D10}">
      <dsp:nvSpPr>
        <dsp:cNvPr id="0" name=""/>
        <dsp:cNvSpPr/>
      </dsp:nvSpPr>
      <dsp:spPr>
        <a:xfrm>
          <a:off x="840925" y="1497421"/>
          <a:ext cx="5199888" cy="4278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612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900" kern="1200" dirty="0" smtClean="0"/>
            <a:t>Forældre til børn med nyresygdom</a:t>
          </a:r>
          <a:endParaRPr lang="da-DK" sz="1900" kern="1200" dirty="0"/>
        </a:p>
      </dsp:txBody>
      <dsp:txXfrm>
        <a:off x="840925" y="1497421"/>
        <a:ext cx="5199888" cy="427857"/>
      </dsp:txXfrm>
    </dsp:sp>
    <dsp:sp modelId="{0F9145C0-8C1C-4627-AFF0-80B52341957B}">
      <dsp:nvSpPr>
        <dsp:cNvPr id="0" name=""/>
        <dsp:cNvSpPr/>
      </dsp:nvSpPr>
      <dsp:spPr>
        <a:xfrm>
          <a:off x="573514" y="1443939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67FC7A-8BB7-4C3E-AA62-277CC748100D}">
      <dsp:nvSpPr>
        <dsp:cNvPr id="0" name=""/>
        <dsp:cNvSpPr/>
      </dsp:nvSpPr>
      <dsp:spPr>
        <a:xfrm>
          <a:off x="840925" y="2138720"/>
          <a:ext cx="5199888" cy="4278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612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900" kern="1200" dirty="0" smtClean="0"/>
            <a:t>Voksne med nyresygdom</a:t>
          </a:r>
          <a:endParaRPr lang="da-DK" sz="1900" kern="1200" dirty="0"/>
        </a:p>
      </dsp:txBody>
      <dsp:txXfrm>
        <a:off x="840925" y="2138720"/>
        <a:ext cx="5199888" cy="427857"/>
      </dsp:txXfrm>
    </dsp:sp>
    <dsp:sp modelId="{6CE7BB05-4E72-406B-B944-3D4774979E7F}">
      <dsp:nvSpPr>
        <dsp:cNvPr id="0" name=""/>
        <dsp:cNvSpPr/>
      </dsp:nvSpPr>
      <dsp:spPr>
        <a:xfrm>
          <a:off x="573514" y="2085238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E106EC-16D7-45F8-8B8C-FC923F47D9F3}">
      <dsp:nvSpPr>
        <dsp:cNvPr id="0" name=""/>
        <dsp:cNvSpPr/>
      </dsp:nvSpPr>
      <dsp:spPr>
        <a:xfrm>
          <a:off x="679991" y="2780426"/>
          <a:ext cx="5360822" cy="4278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612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900" kern="1200" dirty="0" smtClean="0"/>
            <a:t>Børn/unge pårørende til voksne med nyresygdom</a:t>
          </a:r>
          <a:endParaRPr lang="da-DK" sz="1900" kern="1200" dirty="0"/>
        </a:p>
      </dsp:txBody>
      <dsp:txXfrm>
        <a:off x="679991" y="2780426"/>
        <a:ext cx="5360822" cy="427857"/>
      </dsp:txXfrm>
    </dsp:sp>
    <dsp:sp modelId="{5032FB33-EC4C-48E8-BA61-F5304196B19C}">
      <dsp:nvSpPr>
        <dsp:cNvPr id="0" name=""/>
        <dsp:cNvSpPr/>
      </dsp:nvSpPr>
      <dsp:spPr>
        <a:xfrm>
          <a:off x="412579" y="2726944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F54009-16E5-4467-A79A-3DD1485B055C}">
      <dsp:nvSpPr>
        <dsp:cNvPr id="0" name=""/>
        <dsp:cNvSpPr/>
      </dsp:nvSpPr>
      <dsp:spPr>
        <a:xfrm>
          <a:off x="328048" y="3422131"/>
          <a:ext cx="5712764" cy="4278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612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900" kern="1200" dirty="0" smtClean="0"/>
            <a:t>Voksne pårørende til voksne med nyresygdom</a:t>
          </a:r>
          <a:endParaRPr lang="da-DK" sz="1900" kern="1200" dirty="0"/>
        </a:p>
      </dsp:txBody>
      <dsp:txXfrm>
        <a:off x="328048" y="3422131"/>
        <a:ext cx="5712764" cy="427857"/>
      </dsp:txXfrm>
    </dsp:sp>
    <dsp:sp modelId="{61F5BB3C-433A-4940-8D38-9A53C38931F5}">
      <dsp:nvSpPr>
        <dsp:cNvPr id="0" name=""/>
        <dsp:cNvSpPr/>
      </dsp:nvSpPr>
      <dsp:spPr>
        <a:xfrm>
          <a:off x="60637" y="3368649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9A79E5-CC41-4B0F-8178-7FEE0D67320C}" type="datetimeFigureOut">
              <a:rPr lang="da-DK" smtClean="0"/>
              <a:t>18-04-2024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3A2DF-8174-41DF-905E-4E4B1E2D351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2522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C1170-55D1-45EC-9C35-B76340842DDB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082710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DFC8D-02B7-4C90-BE03-23FB1F07ACE7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57838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DFC8D-02B7-4C90-BE03-23FB1F07ACE7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7875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C1170-55D1-45EC-9C35-B76340842DDB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22246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5E907-4214-42D4-A2BE-0B6D3592C9B6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454746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3A2DF-8174-41DF-905E-4E4B1E2D351E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13366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3A2DF-8174-41DF-905E-4E4B1E2D351E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526211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3A2DF-8174-41DF-905E-4E4B1E2D351E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448823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3A2DF-8174-41DF-905E-4E4B1E2D351E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21173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3A2DF-8174-41DF-905E-4E4B1E2D351E}" type="slidenum">
              <a:rPr lang="da-DK" smtClean="0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99240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3A2DF-8174-41DF-905E-4E4B1E2D351E}" type="slidenum">
              <a:rPr lang="da-DK" smtClean="0"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9120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3A2DF-8174-41DF-905E-4E4B1E2D351E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424618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3A2DF-8174-41DF-905E-4E4B1E2D351E}" type="slidenum">
              <a:rPr lang="da-DK" smtClean="0"/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192233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3A2DF-8174-41DF-905E-4E4B1E2D351E}" type="slidenum">
              <a:rPr lang="da-DK" smtClean="0"/>
              <a:t>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90313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3A2DF-8174-41DF-905E-4E4B1E2D351E}" type="slidenum">
              <a:rPr lang="da-DK" smtClean="0"/>
              <a:t>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49548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3A2DF-8174-41DF-905E-4E4B1E2D351E}" type="slidenum">
              <a:rPr lang="da-DK" smtClean="0"/>
              <a:t>28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06804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C1170-55D1-45EC-9C35-B76340842DDB}" type="slidenum">
              <a:rPr lang="da-DK" smtClean="0"/>
              <a:t>29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53248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3A2DF-8174-41DF-905E-4E4B1E2D351E}" type="slidenum">
              <a:rPr lang="da-DK" smtClean="0"/>
              <a:t>31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356626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3A2DF-8174-41DF-905E-4E4B1E2D351E}" type="slidenum">
              <a:rPr lang="da-DK" smtClean="0"/>
              <a:t>32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54382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3A2DF-8174-41DF-905E-4E4B1E2D351E}" type="slidenum">
              <a:rPr lang="da-DK" smtClean="0"/>
              <a:t>33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15686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3A2DF-8174-41DF-905E-4E4B1E2D351E}" type="slidenum">
              <a:rPr lang="da-DK" smtClean="0"/>
              <a:t>34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4996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520B0-4D24-4D26-AA56-E04B9660EAA0}" type="slidenum">
              <a:rPr lang="da-DK" smtClean="0"/>
              <a:t>35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5091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C1170-55D1-45EC-9C35-B76340842DDB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13506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520B0-4D24-4D26-AA56-E04B9660EAA0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1658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9FF40-F86C-4C94-8702-1C9B17C202C7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8137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9FF40-F86C-4C94-8702-1C9B17C202C7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9433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3A2DF-8174-41DF-905E-4E4B1E2D351E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45461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3A2DF-8174-41DF-905E-4E4B1E2D351E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98189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3A2DF-8174-41DF-905E-4E4B1E2D351E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6246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3D23B-79F5-4D89-B2F7-5D5E639CA77A}" type="datetime1">
              <a:rPr lang="da-DK" smtClean="0"/>
              <a:t>18-04-2024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0C19F-D11B-4427-A93D-3149E531D0B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8207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7644D-A525-49E1-8284-450FB68B498B}" type="datetime1">
              <a:rPr lang="da-DK" smtClean="0"/>
              <a:t>18-04-2024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0C19F-D11B-4427-A93D-3149E531D0B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73247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5F62-732E-44EC-9E9C-DE606E6EEEB7}" type="datetime1">
              <a:rPr lang="da-DK" smtClean="0"/>
              <a:t>18-04-2024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0C19F-D11B-4427-A93D-3149E531D0B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2205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D7129-0DCA-456B-BDCF-074F1276FADE}" type="datetime1">
              <a:rPr lang="da-DK" smtClean="0"/>
              <a:t>18-04-2024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0C19F-D11B-4427-A93D-3149E531D0B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2145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7F8A-33AC-47F6-A8D5-E3BF33E9AB07}" type="datetime1">
              <a:rPr lang="da-DK" smtClean="0"/>
              <a:t>18-04-2024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0C19F-D11B-4427-A93D-3149E531D0B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5471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F9A5-4A81-45EA-BB1A-6998E7FEF670}" type="datetime1">
              <a:rPr lang="da-DK" smtClean="0"/>
              <a:t>18-04-2024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0C19F-D11B-4427-A93D-3149E531D0B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78404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7719-6F0A-4909-BF86-0A8D755FA897}" type="datetime1">
              <a:rPr lang="da-DK" smtClean="0"/>
              <a:t>18-04-2024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0C19F-D11B-4427-A93D-3149E531D0B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4763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15AD-57FD-4B09-9CB0-72199BBFC4C8}" type="datetime1">
              <a:rPr lang="da-DK" smtClean="0"/>
              <a:t>18-04-2024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0C19F-D11B-4427-A93D-3149E531D0B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6191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A925-AB17-4417-93BE-8B1B289283BA}" type="datetime1">
              <a:rPr lang="da-DK" smtClean="0"/>
              <a:t>18-04-2024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0C19F-D11B-4427-A93D-3149E531D0B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7569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B59D6-DFF3-48E3-BC4E-EF4823054030}" type="datetime1">
              <a:rPr lang="da-DK" smtClean="0"/>
              <a:t>18-04-2024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0C19F-D11B-4427-A93D-3149E531D0B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930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7CA31-8E69-4076-854A-D52D0662B730}" type="datetime1">
              <a:rPr lang="da-DK" smtClean="0"/>
              <a:t>18-04-2024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0C19F-D11B-4427-A93D-3149E531D0B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6387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51830-798A-453B-8678-D5B2C849DACC}" type="datetime1">
              <a:rPr lang="da-DK" smtClean="0"/>
              <a:t>18-04-2024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0C19F-D11B-4427-A93D-3149E531D0B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269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Hanne.agerskov@rsyd.dk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1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76241" y="1201762"/>
            <a:ext cx="9144000" cy="3416733"/>
          </a:xfrm>
        </p:spPr>
        <p:txBody>
          <a:bodyPr>
            <a:normAutofit/>
          </a:bodyPr>
          <a:lstStyle/>
          <a:p>
            <a:r>
              <a:rPr lang="da-DK" sz="4000" b="1" dirty="0" smtClean="0"/>
              <a:t>Sådan kan patient- og familieinvolvering forebygge tab af livskvalitet og forbedre den mentale sundhed</a:t>
            </a:r>
            <a:br>
              <a:rPr lang="da-DK" sz="4000" b="1" dirty="0" smtClean="0"/>
            </a:br>
            <a:r>
              <a:rPr lang="da-DK" sz="4000" b="1" dirty="0" smtClean="0"/>
              <a:t/>
            </a:r>
            <a:br>
              <a:rPr lang="da-DK" sz="4000" b="1" dirty="0" smtClean="0"/>
            </a:br>
            <a:r>
              <a:rPr lang="da-DK" sz="2400" dirty="0" smtClean="0"/>
              <a:t>Nyreforeningens Årsmøde 20. april 2024</a:t>
            </a:r>
            <a:endParaRPr lang="da-DK" sz="2400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045091" y="4390132"/>
            <a:ext cx="9966321" cy="1655762"/>
          </a:xfrm>
        </p:spPr>
        <p:txBody>
          <a:bodyPr>
            <a:noAutofit/>
          </a:bodyPr>
          <a:lstStyle/>
          <a:p>
            <a:endParaRPr lang="da-DK" sz="1600" dirty="0" smtClean="0"/>
          </a:p>
          <a:p>
            <a:r>
              <a:rPr lang="da-DK" sz="1600" dirty="0" smtClean="0"/>
              <a:t>Hanne Agerskov, </a:t>
            </a:r>
            <a:r>
              <a:rPr lang="da-DK" sz="1600" dirty="0"/>
              <a:t>P</a:t>
            </a:r>
            <a:r>
              <a:rPr lang="da-DK" sz="1600" dirty="0" smtClean="0"/>
              <a:t>rofessor, sygeplejerske, forsker</a:t>
            </a:r>
          </a:p>
          <a:p>
            <a:r>
              <a:rPr lang="da-DK" sz="1600" dirty="0" smtClean="0"/>
              <a:t> Nyremedicinsk Afdeling, Odense Universitetshospital</a:t>
            </a:r>
          </a:p>
          <a:p>
            <a:r>
              <a:rPr lang="da-DK" sz="1600" dirty="0" smtClean="0"/>
              <a:t>Forskningscentret for familiesundhed (</a:t>
            </a:r>
            <a:r>
              <a:rPr lang="da-DK" sz="1600" dirty="0" err="1" smtClean="0"/>
              <a:t>FaCe</a:t>
            </a:r>
            <a:r>
              <a:rPr lang="da-DK" sz="1600" dirty="0" smtClean="0"/>
              <a:t>), Klinisk Institut, Syddansk Universitet</a:t>
            </a:r>
          </a:p>
        </p:txBody>
      </p:sp>
      <p:pic>
        <p:nvPicPr>
          <p:cNvPr id="9" name="Billede 1" descr="https://www.sdu.dk/-/media/files/nyheder/logoer/sdulogo-uk-sort-feb201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886" y="6067147"/>
            <a:ext cx="1194565" cy="618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3893" y="5779837"/>
            <a:ext cx="1064400" cy="1078163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209" y="5899089"/>
            <a:ext cx="1038844" cy="762511"/>
          </a:xfrm>
          <a:prstGeom prst="rect">
            <a:avLst/>
          </a:prstGeom>
        </p:spPr>
      </p:pic>
      <p:pic>
        <p:nvPicPr>
          <p:cNvPr id="13" name="Billede 1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241" y="5941887"/>
            <a:ext cx="2051468" cy="754062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004" y="355562"/>
            <a:ext cx="3093504" cy="78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5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5319" y="466725"/>
            <a:ext cx="5439534" cy="5792008"/>
          </a:xfrm>
          <a:prstGeom prst="rect">
            <a:avLst/>
          </a:prstGeom>
        </p:spPr>
      </p:pic>
      <p:sp>
        <p:nvSpPr>
          <p:cNvPr id="5" name="Afrundet rektangel 4"/>
          <p:cNvSpPr/>
          <p:nvPr/>
        </p:nvSpPr>
        <p:spPr>
          <a:xfrm>
            <a:off x="5372100" y="4591844"/>
            <a:ext cx="6379450" cy="1954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dirty="0" smtClean="0"/>
              <a:t>At undersøge patienter og deres partners oplevelser af hverdagslivet med </a:t>
            </a:r>
            <a:r>
              <a:rPr lang="da-DK" sz="2800" dirty="0" err="1" smtClean="0"/>
              <a:t>hæmodialyse</a:t>
            </a:r>
            <a:r>
              <a:rPr lang="da-DK" sz="2800" dirty="0" smtClean="0"/>
              <a:t> </a:t>
            </a:r>
            <a:r>
              <a:rPr lang="da-DK" dirty="0" smtClean="0"/>
              <a:t>(udvalgte fund)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2434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a-DK" sz="2800" b="1" dirty="0"/>
              <a:t>Forandringer i </a:t>
            </a:r>
            <a:r>
              <a:rPr lang="da-DK" sz="2800" b="1" dirty="0" smtClean="0"/>
              <a:t>hverdagslivet for både patient og partner</a:t>
            </a:r>
            <a:endParaRPr lang="da-DK" sz="2800" b="1" dirty="0"/>
          </a:p>
        </p:txBody>
      </p:sp>
      <p:sp>
        <p:nvSpPr>
          <p:cNvPr id="3" name="Tekstboks 2"/>
          <p:cNvSpPr txBox="1"/>
          <p:nvPr/>
        </p:nvSpPr>
        <p:spPr>
          <a:xfrm>
            <a:off x="787700" y="1351645"/>
            <a:ext cx="10465163" cy="152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3200" smtClean="0"/>
          </a:p>
          <a:p>
            <a:endParaRPr lang="da-DK" sz="3733" smtClean="0"/>
          </a:p>
          <a:p>
            <a:endParaRPr lang="da-DK" sz="2400" dirty="0"/>
          </a:p>
        </p:txBody>
      </p:sp>
      <p:sp>
        <p:nvSpPr>
          <p:cNvPr id="5" name="Pladsholder til indhold 5"/>
          <p:cNvSpPr txBox="1">
            <a:spLocks/>
          </p:cNvSpPr>
          <p:nvPr/>
        </p:nvSpPr>
        <p:spPr bwMode="auto">
          <a:xfrm>
            <a:off x="838200" y="1663392"/>
            <a:ext cx="5194818" cy="2054673"/>
          </a:xfrm>
          <a:prstGeom prst="wedgeRoundRectCallou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da-DK" sz="2400" i="1" dirty="0"/>
              <a:t>”Med hensyn til hverdagen </a:t>
            </a:r>
            <a:r>
              <a:rPr lang="da-DK" sz="2400" i="1" dirty="0" smtClean="0"/>
              <a:t>så kan </a:t>
            </a:r>
            <a:r>
              <a:rPr lang="da-DK" sz="2400" i="1" dirty="0"/>
              <a:t>jeg tydeligt mærke, at jeg ikke har så meget energi. </a:t>
            </a:r>
            <a:r>
              <a:rPr lang="da-DK" sz="2400" i="1" dirty="0" smtClean="0"/>
              <a:t>Det er da helt sikkert. Jeg </a:t>
            </a:r>
            <a:r>
              <a:rPr lang="da-DK" sz="2400" i="1" dirty="0"/>
              <a:t>kan lave lidt og så må jeg hvile mig…” </a:t>
            </a:r>
            <a:r>
              <a:rPr lang="da-DK" sz="1600" i="1" dirty="0"/>
              <a:t>(</a:t>
            </a:r>
            <a:r>
              <a:rPr lang="da-DK" sz="1600" i="1" dirty="0" smtClean="0"/>
              <a:t>Pt2)</a:t>
            </a:r>
            <a:endParaRPr lang="da-DK" sz="1600" dirty="0"/>
          </a:p>
        </p:txBody>
      </p:sp>
      <p:sp>
        <p:nvSpPr>
          <p:cNvPr id="6" name="Pladsholder til indhold 5"/>
          <p:cNvSpPr txBox="1">
            <a:spLocks/>
          </p:cNvSpPr>
          <p:nvPr/>
        </p:nvSpPr>
        <p:spPr bwMode="auto">
          <a:xfrm>
            <a:off x="3227701" y="4507452"/>
            <a:ext cx="5194818" cy="1775666"/>
          </a:xfrm>
          <a:prstGeom prst="wedgeRoundRectCallou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2400" i="1" dirty="0"/>
              <a:t>”Jeg gør alt. Gør rent, vasker tøj, laver mad, vasker bil. Vi har ikke hus, vi bor i lejlighed. Til alt held for det da. Jeg tror ikke at jeg kunne have overskuet en have</a:t>
            </a:r>
            <a:r>
              <a:rPr lang="da-DK" sz="2400" i="1" dirty="0">
                <a:solidFill>
                  <a:srgbClr val="FF0000"/>
                </a:solidFill>
              </a:rPr>
              <a:t> </a:t>
            </a:r>
            <a:r>
              <a:rPr lang="da-DK" sz="2400" i="1" dirty="0"/>
              <a:t>ved siden </a:t>
            </a:r>
            <a:r>
              <a:rPr lang="da-DK" sz="2400" i="1" dirty="0" smtClean="0"/>
              <a:t>af” </a:t>
            </a:r>
            <a:r>
              <a:rPr lang="da-DK" sz="1600" i="1" dirty="0"/>
              <a:t>(P1)</a:t>
            </a:r>
          </a:p>
        </p:txBody>
      </p:sp>
      <p:sp>
        <p:nvSpPr>
          <p:cNvPr id="7" name="Pladsholder til indhold 3"/>
          <p:cNvSpPr txBox="1">
            <a:spLocks/>
          </p:cNvSpPr>
          <p:nvPr/>
        </p:nvSpPr>
        <p:spPr>
          <a:xfrm>
            <a:off x="6651333" y="1628102"/>
            <a:ext cx="5098142" cy="25042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 sz="24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a-DK" sz="2400" dirty="0" smtClean="0">
                <a:solidFill>
                  <a:schemeClr val="bg1"/>
                </a:solidFill>
              </a:rPr>
              <a:t>Nedsat energiniveau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a-DK" sz="2400" dirty="0" smtClean="0">
                <a:solidFill>
                  <a:schemeClr val="bg1"/>
                </a:solidFill>
              </a:rPr>
              <a:t>Begrænsninger i hverdagen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a-DK" sz="2400" dirty="0" smtClean="0">
                <a:solidFill>
                  <a:schemeClr val="bg1"/>
                </a:solidFill>
              </a:rPr>
              <a:t>Større </a:t>
            </a:r>
            <a:r>
              <a:rPr lang="da-DK" sz="2400" dirty="0">
                <a:solidFill>
                  <a:schemeClr val="bg1"/>
                </a:solidFill>
              </a:rPr>
              <a:t>ansvar og flere opgaver hos de </a:t>
            </a:r>
            <a:r>
              <a:rPr lang="da-DK" sz="2400" dirty="0" smtClean="0">
                <a:solidFill>
                  <a:schemeClr val="bg1"/>
                </a:solidFill>
              </a:rPr>
              <a:t>pårørende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a-DK" sz="2400" dirty="0" smtClean="0">
                <a:solidFill>
                  <a:schemeClr val="bg1"/>
                </a:solidFill>
              </a:rPr>
              <a:t>Vigtigt at tage sig af egne behov</a:t>
            </a:r>
          </a:p>
          <a:p>
            <a:pPr marL="0" indent="0">
              <a:spcBef>
                <a:spcPts val="0"/>
              </a:spcBef>
              <a:buNone/>
            </a:pPr>
            <a:endParaRPr lang="da-DK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13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403" y="260648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da-DK" sz="2800" dirty="0">
                <a:latin typeface="+mn-lt"/>
              </a:rPr>
              <a:t>Vigtigheden af </a:t>
            </a:r>
            <a:r>
              <a:rPr lang="da-DK" sz="2800" dirty="0" smtClean="0">
                <a:latin typeface="+mn-lt"/>
              </a:rPr>
              <a:t>relationer – både familie, venner og medpatienter</a:t>
            </a:r>
            <a:endParaRPr lang="da-DK" sz="2800" dirty="0">
              <a:latin typeface="+mn-lt"/>
            </a:endParaRPr>
          </a:p>
        </p:txBody>
      </p:sp>
      <p:sp>
        <p:nvSpPr>
          <p:cNvPr id="3" name="Tekstboks 2"/>
          <p:cNvSpPr txBox="1"/>
          <p:nvPr/>
        </p:nvSpPr>
        <p:spPr>
          <a:xfrm>
            <a:off x="875720" y="1340769"/>
            <a:ext cx="10369152" cy="1036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2400" dirty="0" smtClean="0"/>
          </a:p>
          <a:p>
            <a:endParaRPr lang="da-DK" sz="3733" dirty="0"/>
          </a:p>
        </p:txBody>
      </p:sp>
      <p:sp>
        <p:nvSpPr>
          <p:cNvPr id="6" name="Pladsholder til indhold 5"/>
          <p:cNvSpPr txBox="1">
            <a:spLocks/>
          </p:cNvSpPr>
          <p:nvPr/>
        </p:nvSpPr>
        <p:spPr bwMode="auto">
          <a:xfrm>
            <a:off x="428389" y="1233925"/>
            <a:ext cx="5194818" cy="1560076"/>
          </a:xfrm>
          <a:prstGeom prst="wedgeRoundRectCallou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2400" i="1" dirty="0"/>
              <a:t>”Det er jo godt nok at komme ud og se nogen andre mennesker ud over min kone og min datter og børnebørnene … Så er det jo rart at få en lille </a:t>
            </a:r>
            <a:r>
              <a:rPr lang="da-DK" sz="2400" i="1" dirty="0" smtClean="0"/>
              <a:t>snak” </a:t>
            </a:r>
            <a:r>
              <a:rPr lang="en-US" sz="1600" i="1" dirty="0"/>
              <a:t>(Pt2)</a:t>
            </a:r>
            <a:endParaRPr lang="da-DK" sz="1600" dirty="0"/>
          </a:p>
        </p:txBody>
      </p:sp>
      <p:sp>
        <p:nvSpPr>
          <p:cNvPr id="7" name="Pladsholder til indhold 5"/>
          <p:cNvSpPr txBox="1">
            <a:spLocks/>
          </p:cNvSpPr>
          <p:nvPr/>
        </p:nvSpPr>
        <p:spPr bwMode="auto">
          <a:xfrm>
            <a:off x="875720" y="3457007"/>
            <a:ext cx="6400880" cy="2589112"/>
          </a:xfrm>
          <a:prstGeom prst="wedgeRoundRectCallou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2400" i="1" dirty="0"/>
              <a:t>”Så taler vi</a:t>
            </a:r>
            <a:r>
              <a:rPr lang="da-DK" sz="2400" i="1" dirty="0">
                <a:solidFill>
                  <a:srgbClr val="FF0000"/>
                </a:solidFill>
              </a:rPr>
              <a:t> </a:t>
            </a:r>
            <a:r>
              <a:rPr lang="da-DK" sz="2400" i="1" dirty="0"/>
              <a:t>også lidt om på stuen [dialysestuen], hvordan det går og hvordan man har det. Det er da rart </a:t>
            </a:r>
            <a:r>
              <a:rPr lang="da-DK" sz="2400" i="1" dirty="0" smtClean="0"/>
              <a:t>nok, </a:t>
            </a:r>
            <a:r>
              <a:rPr lang="da-DK" sz="2400" i="1" dirty="0"/>
              <a:t>at der er nogen til at bekymre sig om </a:t>
            </a:r>
            <a:r>
              <a:rPr lang="da-DK" sz="2400" i="1" dirty="0" smtClean="0"/>
              <a:t>en, </a:t>
            </a:r>
            <a:r>
              <a:rPr lang="da-DK" sz="2400" i="1" dirty="0"/>
              <a:t>og jeg bekymrer mig jo også om de andre hvis de bliver dårlige eller er indlagte … Vi er jo i den samme båd og ved derfor også hvad hinanden gennemgår langt hen ad </a:t>
            </a:r>
            <a:r>
              <a:rPr lang="da-DK" sz="2400" i="1" dirty="0" smtClean="0"/>
              <a:t>vejen” </a:t>
            </a:r>
            <a:r>
              <a:rPr lang="da-DK" sz="1600" i="1" dirty="0"/>
              <a:t>(Pt1) </a:t>
            </a:r>
            <a:endParaRPr lang="da-DK" sz="1600" dirty="0"/>
          </a:p>
        </p:txBody>
      </p:sp>
      <p:sp>
        <p:nvSpPr>
          <p:cNvPr id="8" name="Pladsholder til indhold 3"/>
          <p:cNvSpPr txBox="1">
            <a:spLocks/>
          </p:cNvSpPr>
          <p:nvPr/>
        </p:nvSpPr>
        <p:spPr>
          <a:xfrm>
            <a:off x="7723704" y="1618832"/>
            <a:ext cx="4125834" cy="36230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24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a-DK" sz="2400" dirty="0" smtClean="0">
                <a:solidFill>
                  <a:schemeClr val="bg1"/>
                </a:solidFill>
              </a:rPr>
              <a:t>Familie </a:t>
            </a:r>
            <a:r>
              <a:rPr lang="da-DK" sz="2400" dirty="0">
                <a:solidFill>
                  <a:schemeClr val="bg1"/>
                </a:solidFill>
              </a:rPr>
              <a:t>og venner </a:t>
            </a:r>
            <a:r>
              <a:rPr lang="da-DK" sz="2400" dirty="0" smtClean="0">
                <a:solidFill>
                  <a:schemeClr val="bg1"/>
                </a:solidFill>
              </a:rPr>
              <a:t>er generelt en </a:t>
            </a:r>
            <a:r>
              <a:rPr lang="da-DK" sz="2400" dirty="0">
                <a:solidFill>
                  <a:schemeClr val="bg1"/>
                </a:solidFill>
              </a:rPr>
              <a:t>støtte </a:t>
            </a:r>
            <a:r>
              <a:rPr lang="da-DK" sz="2400" dirty="0" smtClean="0">
                <a:solidFill>
                  <a:schemeClr val="bg1"/>
                </a:solidFill>
              </a:rPr>
              <a:t>i hverdagen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a-DK" sz="2400" dirty="0" smtClean="0">
                <a:solidFill>
                  <a:schemeClr val="bg1"/>
                </a:solidFill>
              </a:rPr>
              <a:t>Vigtigt at </a:t>
            </a:r>
            <a:r>
              <a:rPr lang="da-DK" sz="2400" dirty="0" smtClean="0">
                <a:solidFill>
                  <a:schemeClr val="bg1"/>
                </a:solidFill>
              </a:rPr>
              <a:t>pårørende </a:t>
            </a:r>
            <a:r>
              <a:rPr lang="da-DK" sz="2400" dirty="0" smtClean="0">
                <a:solidFill>
                  <a:schemeClr val="bg1"/>
                </a:solidFill>
              </a:rPr>
              <a:t>er </a:t>
            </a:r>
            <a:r>
              <a:rPr lang="da-DK" sz="2400" dirty="0">
                <a:solidFill>
                  <a:schemeClr val="bg1"/>
                </a:solidFill>
              </a:rPr>
              <a:t>opmærksomme på </a:t>
            </a:r>
            <a:r>
              <a:rPr lang="da-DK" sz="2400" dirty="0" smtClean="0">
                <a:solidFill>
                  <a:schemeClr val="bg1"/>
                </a:solidFill>
              </a:rPr>
              <a:t>de </a:t>
            </a:r>
            <a:r>
              <a:rPr lang="da-DK" sz="2400" dirty="0">
                <a:solidFill>
                  <a:schemeClr val="bg1"/>
                </a:solidFill>
              </a:rPr>
              <a:t>sårbare og stressfulde </a:t>
            </a:r>
            <a:r>
              <a:rPr lang="da-DK" sz="2400" dirty="0" smtClean="0">
                <a:solidFill>
                  <a:schemeClr val="bg1"/>
                </a:solidFill>
              </a:rPr>
              <a:t>situationer man kan være 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a-DK" sz="2400" dirty="0" smtClean="0">
                <a:solidFill>
                  <a:schemeClr val="bg1"/>
                </a:solidFill>
              </a:rPr>
              <a:t>Vigtigt at dele personlige </a:t>
            </a:r>
            <a:r>
              <a:rPr lang="da-DK" sz="2400" dirty="0">
                <a:solidFill>
                  <a:schemeClr val="bg1"/>
                </a:solidFill>
              </a:rPr>
              <a:t>emner som velbefindende og </a:t>
            </a:r>
            <a:r>
              <a:rPr lang="da-DK" sz="2400" dirty="0" smtClean="0">
                <a:solidFill>
                  <a:schemeClr val="bg1"/>
                </a:solidFill>
              </a:rPr>
              <a:t>udfordringer med andre patienter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da-DK" sz="24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a-DK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58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990" y="620688"/>
            <a:ext cx="8124475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frundet rektangel 2"/>
          <p:cNvSpPr/>
          <p:nvPr/>
        </p:nvSpPr>
        <p:spPr>
          <a:xfrm>
            <a:off x="5372100" y="4591844"/>
            <a:ext cx="6379450" cy="1954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dirty="0" smtClean="0"/>
              <a:t>At undersøge patienters oplevelser før, under og efter nyretransplantation</a:t>
            </a:r>
          </a:p>
          <a:p>
            <a:pPr algn="ctr"/>
            <a:r>
              <a:rPr lang="da-DK" sz="2800" dirty="0" smtClean="0"/>
              <a:t> </a:t>
            </a:r>
            <a:r>
              <a:rPr lang="da-DK" dirty="0" smtClean="0"/>
              <a:t>(udvalgte fund)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0930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8204" y="154496"/>
            <a:ext cx="10515600" cy="1325563"/>
          </a:xfrm>
        </p:spPr>
        <p:txBody>
          <a:bodyPr>
            <a:normAutofit/>
          </a:bodyPr>
          <a:lstStyle/>
          <a:p>
            <a:r>
              <a:rPr lang="da-DK" sz="2800" dirty="0" smtClean="0">
                <a:latin typeface="+mn-lt"/>
              </a:rPr>
              <a:t>Mange overgange i transplantationsforløb</a:t>
            </a:r>
            <a:endParaRPr lang="da-DK" sz="2800" dirty="0">
              <a:latin typeface="+mn-lt"/>
            </a:endParaRPr>
          </a:p>
        </p:txBody>
      </p:sp>
      <p:sp>
        <p:nvSpPr>
          <p:cNvPr id="5" name="Afrundet rektangulær billedforklaring 4"/>
          <p:cNvSpPr/>
          <p:nvPr/>
        </p:nvSpPr>
        <p:spPr bwMode="auto">
          <a:xfrm>
            <a:off x="460697" y="1577669"/>
            <a:ext cx="4641635" cy="2087562"/>
          </a:xfrm>
          <a:prstGeom prst="wedgeRoundRectCallou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da-DK" sz="2000" b="1" dirty="0" smtClean="0"/>
              <a:t>Ventetid og håb i hverdagen</a:t>
            </a:r>
          </a:p>
          <a:p>
            <a:r>
              <a:rPr lang="da-DK" sz="2000" dirty="0" smtClean="0"/>
              <a:t>“</a:t>
            </a:r>
            <a:r>
              <a:rPr lang="da-DK" sz="2000" dirty="0"/>
              <a:t>Jeg kunne sove rigtig lang tid. Når jeg skulle på arbejde, skulle jeg have ti kopper kaffe </a:t>
            </a:r>
            <a:r>
              <a:rPr lang="da-DK" sz="2000" dirty="0" smtClean="0"/>
              <a:t>for </a:t>
            </a:r>
            <a:r>
              <a:rPr lang="da-DK" sz="2000" dirty="0"/>
              <a:t>at jeg kunne blive normal, og stadigvæk havde jeg altid ligesom en dyne over hovedet”</a:t>
            </a:r>
            <a:r>
              <a:rPr lang="da-DK" sz="1200" dirty="0"/>
              <a:t>(I, P16)</a:t>
            </a:r>
            <a:r>
              <a:rPr lang="da-DK" sz="2000" dirty="0"/>
              <a:t> </a:t>
            </a:r>
          </a:p>
        </p:txBody>
      </p:sp>
      <p:sp>
        <p:nvSpPr>
          <p:cNvPr id="6" name="Afrundet rektangulær billedforklaring 5"/>
          <p:cNvSpPr/>
          <p:nvPr/>
        </p:nvSpPr>
        <p:spPr bwMode="auto">
          <a:xfrm>
            <a:off x="1895104" y="4149104"/>
            <a:ext cx="4641635" cy="2088232"/>
          </a:xfrm>
          <a:prstGeom prst="wedgeRoundRectCallou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da-DK" sz="2000" b="1" dirty="0"/>
              <a:t>Balancering imellem restitution og sikkerhed for </a:t>
            </a:r>
            <a:r>
              <a:rPr lang="da-DK" sz="2000" b="1" dirty="0" err="1" smtClean="0"/>
              <a:t>graftfunktionen</a:t>
            </a:r>
            <a:endParaRPr lang="da-DK" sz="2000" b="1" dirty="0"/>
          </a:p>
          <a:p>
            <a:r>
              <a:rPr lang="da-DK" sz="2000" dirty="0"/>
              <a:t>”Man får det godt hjemme, det hjælper mig at få ro [...] få min egen struktur og hverdag, altså man får det ikke godt på sygehuset” </a:t>
            </a:r>
            <a:r>
              <a:rPr lang="da-DK" sz="1200" dirty="0"/>
              <a:t>(I, P16)</a:t>
            </a:r>
            <a:endParaRPr lang="da-DK" sz="2000" dirty="0"/>
          </a:p>
        </p:txBody>
      </p:sp>
      <p:sp>
        <p:nvSpPr>
          <p:cNvPr id="8" name="Pladsholder til indhold 3"/>
          <p:cNvSpPr txBox="1">
            <a:spLocks/>
          </p:cNvSpPr>
          <p:nvPr/>
        </p:nvSpPr>
        <p:spPr>
          <a:xfrm>
            <a:off x="7171097" y="1732064"/>
            <a:ext cx="4125834" cy="34611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400" dirty="0" smtClean="0">
                <a:solidFill>
                  <a:schemeClr val="bg1"/>
                </a:solidFill>
              </a:rPr>
              <a:t>Transplantation </a:t>
            </a:r>
            <a:r>
              <a:rPr lang="da-DK" sz="2400" dirty="0">
                <a:solidFill>
                  <a:schemeClr val="bg1"/>
                </a:solidFill>
              </a:rPr>
              <a:t>opleves som et </a:t>
            </a:r>
            <a:r>
              <a:rPr lang="da-DK" sz="2400" dirty="0" smtClean="0">
                <a:solidFill>
                  <a:schemeClr val="bg1"/>
                </a:solidFill>
              </a:rPr>
              <a:t>komplekst forløb med mange overgange på både et </a:t>
            </a:r>
            <a:r>
              <a:rPr lang="da-DK" sz="2400" dirty="0">
                <a:solidFill>
                  <a:schemeClr val="bg1"/>
                </a:solidFill>
              </a:rPr>
              <a:t>indre og ydre </a:t>
            </a:r>
            <a:r>
              <a:rPr lang="da-DK" sz="2400" dirty="0" smtClean="0">
                <a:solidFill>
                  <a:schemeClr val="bg1"/>
                </a:solidFill>
              </a:rPr>
              <a:t>plan</a:t>
            </a:r>
          </a:p>
          <a:p>
            <a:r>
              <a:rPr lang="da-DK" sz="2400" dirty="0">
                <a:solidFill>
                  <a:schemeClr val="bg1"/>
                </a:solidFill>
              </a:rPr>
              <a:t>Balancering imellem håb, positive forventninger og </a:t>
            </a:r>
            <a:r>
              <a:rPr lang="da-DK" sz="2400" dirty="0" smtClean="0">
                <a:solidFill>
                  <a:schemeClr val="bg1"/>
                </a:solidFill>
              </a:rPr>
              <a:t>udfordringer med helbredet</a:t>
            </a:r>
            <a:endParaRPr lang="da-DK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68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412626"/>
            <a:ext cx="10515600" cy="1325563"/>
          </a:xfrm>
        </p:spPr>
        <p:txBody>
          <a:bodyPr>
            <a:normAutofit/>
          </a:bodyPr>
          <a:lstStyle/>
          <a:p>
            <a:pPr algn="ctr"/>
            <a:endParaRPr lang="da-DK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5043" y="744001"/>
            <a:ext cx="7961914" cy="4025288"/>
          </a:xfrm>
          <a:prstGeom prst="rect">
            <a:avLst/>
          </a:prstGeom>
        </p:spPr>
      </p:pic>
      <p:sp>
        <p:nvSpPr>
          <p:cNvPr id="11" name="Pladsholder til indhold 3"/>
          <p:cNvSpPr txBox="1">
            <a:spLocks/>
          </p:cNvSpPr>
          <p:nvPr/>
        </p:nvSpPr>
        <p:spPr>
          <a:xfrm>
            <a:off x="3765796" y="4951852"/>
            <a:ext cx="6926943" cy="15870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dirty="0" smtClean="0"/>
              <a:t>At undersøge oplevelser af </a:t>
            </a:r>
            <a:r>
              <a:rPr lang="da-DK" u="sng" dirty="0" smtClean="0"/>
              <a:t>tab og sorg </a:t>
            </a:r>
            <a:r>
              <a:rPr lang="da-DK" dirty="0" smtClean="0"/>
              <a:t>hos patienter i </a:t>
            </a:r>
            <a:r>
              <a:rPr lang="da-DK" dirty="0" err="1" smtClean="0"/>
              <a:t>hæmodialyse</a:t>
            </a:r>
            <a:r>
              <a:rPr lang="da-DK" dirty="0" smtClean="0"/>
              <a:t> og deres familier </a:t>
            </a:r>
            <a:r>
              <a:rPr lang="da-DK" sz="1800" dirty="0" smtClean="0"/>
              <a:t>(udvalgte fund)</a:t>
            </a:r>
          </a:p>
        </p:txBody>
      </p:sp>
    </p:spTree>
    <p:extLst>
      <p:ext uri="{BB962C8B-B14F-4D97-AF65-F5344CB8AC3E}">
        <p14:creationId xmlns:p14="http://schemas.microsoft.com/office/powerpoint/2010/main" val="272658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dirty="0" smtClean="0"/>
              <a:t/>
            </a:r>
            <a:br>
              <a:rPr lang="da-DK" dirty="0" smtClean="0"/>
            </a:br>
            <a:endParaRPr lang="da-DK" sz="32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825500"/>
            <a:ext cx="10515600" cy="5216526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/>
              <a:t>Familielivet påvirkes når en forældre er væk hjemmefra på grund af sygdom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 smtClean="0"/>
          </a:p>
        </p:txBody>
      </p:sp>
      <p:sp>
        <p:nvSpPr>
          <p:cNvPr id="10" name="Pladsholder til indhold 3"/>
          <p:cNvSpPr txBox="1">
            <a:spLocks/>
          </p:cNvSpPr>
          <p:nvPr/>
        </p:nvSpPr>
        <p:spPr>
          <a:xfrm>
            <a:off x="6691931" y="1983482"/>
            <a:ext cx="5098142" cy="34289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 smtClean="0"/>
              <a:t>Frygt for at miste, følelser af tab og sorg</a:t>
            </a:r>
          </a:p>
          <a:p>
            <a:r>
              <a:rPr lang="da-DK" dirty="0"/>
              <a:t>Savn, afmagt, </a:t>
            </a:r>
            <a:r>
              <a:rPr lang="da-DK" dirty="0" smtClean="0"/>
              <a:t>mentale udfordringer</a:t>
            </a:r>
          </a:p>
          <a:p>
            <a:r>
              <a:rPr lang="da-DK" dirty="0" smtClean="0"/>
              <a:t>Svært at finde overskud til sit eget liv </a:t>
            </a:r>
          </a:p>
        </p:txBody>
      </p:sp>
      <p:sp>
        <p:nvSpPr>
          <p:cNvPr id="6" name="Pladsholder til indhold 5"/>
          <p:cNvSpPr txBox="1">
            <a:spLocks/>
          </p:cNvSpPr>
          <p:nvPr/>
        </p:nvSpPr>
        <p:spPr bwMode="auto">
          <a:xfrm>
            <a:off x="401927" y="1983482"/>
            <a:ext cx="5194818" cy="3175807"/>
          </a:xfrm>
          <a:prstGeom prst="wedgeRoundRectCallou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i="1" dirty="0" smtClean="0"/>
              <a:t>“</a:t>
            </a:r>
            <a:r>
              <a:rPr lang="da-DK" sz="2400" i="1" dirty="0" smtClean="0"/>
              <a:t>Altså, det </a:t>
            </a:r>
            <a:r>
              <a:rPr lang="da-DK" sz="2400" i="1" dirty="0"/>
              <a:t>har fyldt rigtig meget </a:t>
            </a:r>
            <a:r>
              <a:rPr lang="da-DK" sz="2400" i="1" dirty="0" smtClean="0"/>
              <a:t>da han (far) </a:t>
            </a:r>
            <a:r>
              <a:rPr lang="da-DK" sz="2400" i="1" dirty="0"/>
              <a:t>havde det er rigtig </a:t>
            </a:r>
            <a:r>
              <a:rPr lang="da-DK" sz="2400" i="1" dirty="0" smtClean="0"/>
              <a:t>dårligt…. </a:t>
            </a:r>
            <a:r>
              <a:rPr lang="da-DK" sz="2400" i="1" dirty="0"/>
              <a:t>fordi min mor også har stået </a:t>
            </a:r>
            <a:r>
              <a:rPr lang="da-DK" sz="2400" i="1" dirty="0" smtClean="0"/>
              <a:t>alene med </a:t>
            </a:r>
            <a:r>
              <a:rPr lang="da-DK" sz="2400" i="1" dirty="0"/>
              <a:t>tingene og så bliver alting bare meget </a:t>
            </a:r>
            <a:r>
              <a:rPr lang="da-DK" sz="2400" i="1" dirty="0" smtClean="0"/>
              <a:t>uoverskueligt. (…) Jeg </a:t>
            </a:r>
            <a:r>
              <a:rPr lang="da-DK" sz="2400" i="1" dirty="0"/>
              <a:t>er nok den der har </a:t>
            </a:r>
            <a:r>
              <a:rPr lang="da-DK" sz="2400" i="1" dirty="0" smtClean="0"/>
              <a:t>reageret </a:t>
            </a:r>
            <a:r>
              <a:rPr lang="da-DK" sz="2400" i="1" dirty="0"/>
              <a:t>mindst af os alle </a:t>
            </a:r>
            <a:r>
              <a:rPr lang="da-DK" sz="2400" i="1" dirty="0" smtClean="0"/>
              <a:t>sammen, </a:t>
            </a:r>
            <a:r>
              <a:rPr lang="da-DK" sz="2400" i="1" dirty="0"/>
              <a:t>tror jeg . </a:t>
            </a:r>
            <a:r>
              <a:rPr lang="da-DK" sz="2400" i="1" dirty="0" smtClean="0"/>
              <a:t>Men det </a:t>
            </a:r>
            <a:r>
              <a:rPr lang="da-DK" sz="2400" i="1" dirty="0"/>
              <a:t>er også fordi </a:t>
            </a:r>
            <a:r>
              <a:rPr lang="da-DK" sz="2400" i="1" dirty="0" smtClean="0"/>
              <a:t>at ikke </a:t>
            </a:r>
            <a:r>
              <a:rPr lang="da-DK" sz="2400" i="1" dirty="0"/>
              <a:t>ville føle mig som </a:t>
            </a:r>
            <a:r>
              <a:rPr lang="da-DK" sz="2400" i="1" dirty="0" smtClean="0"/>
              <a:t>byrde</a:t>
            </a:r>
            <a:r>
              <a:rPr lang="en-US" sz="2400" i="1" dirty="0" smtClean="0"/>
              <a:t>”</a:t>
            </a:r>
            <a:r>
              <a:rPr lang="da-DK" sz="2400" i="1" dirty="0" smtClean="0"/>
              <a:t> </a:t>
            </a:r>
            <a:r>
              <a:rPr lang="da-DK" sz="1600" i="1" dirty="0" smtClean="0"/>
              <a:t>(rec1)</a:t>
            </a:r>
            <a:endParaRPr lang="da-DK" sz="1600" i="1" dirty="0"/>
          </a:p>
          <a:p>
            <a:pPr marL="0" indent="0">
              <a:buNone/>
            </a:pPr>
            <a:endParaRPr lang="da-DK" sz="24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400" i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35400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3600" dirty="0" smtClean="0">
                <a:solidFill>
                  <a:schemeClr val="accent1">
                    <a:lumMod val="50000"/>
                  </a:schemeClr>
                </a:solidFill>
              </a:rPr>
              <a:t>Opsamling</a:t>
            </a:r>
            <a:endParaRPr lang="da-DK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Pladsholder til indhold 3"/>
          <p:cNvSpPr txBox="1">
            <a:spLocks/>
          </p:cNvSpPr>
          <p:nvPr/>
        </p:nvSpPr>
        <p:spPr>
          <a:xfrm>
            <a:off x="2419212" y="2165780"/>
            <a:ext cx="8141555" cy="2933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2400" dirty="0" smtClean="0">
              <a:solidFill>
                <a:schemeClr val="bg1"/>
              </a:solidFill>
            </a:endParaRPr>
          </a:p>
          <a:p>
            <a:r>
              <a:rPr lang="da-DK" dirty="0">
                <a:solidFill>
                  <a:schemeClr val="bg1"/>
                </a:solidFill>
              </a:rPr>
              <a:t>Kronisk </a:t>
            </a:r>
            <a:r>
              <a:rPr lang="da-DK" dirty="0" smtClean="0">
                <a:solidFill>
                  <a:schemeClr val="bg1"/>
                </a:solidFill>
              </a:rPr>
              <a:t>nyresygdom </a:t>
            </a:r>
            <a:r>
              <a:rPr lang="da-DK" dirty="0" smtClean="0">
                <a:solidFill>
                  <a:schemeClr val="bg1"/>
                </a:solidFill>
              </a:rPr>
              <a:t>har </a:t>
            </a:r>
            <a:r>
              <a:rPr lang="da-DK" dirty="0">
                <a:solidFill>
                  <a:schemeClr val="bg1"/>
                </a:solidFill>
              </a:rPr>
              <a:t>indvirkning på hverdagslivet for både patienterne og deres </a:t>
            </a:r>
            <a:r>
              <a:rPr lang="da-DK" dirty="0" smtClean="0">
                <a:solidFill>
                  <a:schemeClr val="bg1"/>
                </a:solidFill>
              </a:rPr>
              <a:t>familier på </a:t>
            </a:r>
            <a:r>
              <a:rPr lang="da-DK" dirty="0">
                <a:solidFill>
                  <a:schemeClr val="bg1"/>
                </a:solidFill>
              </a:rPr>
              <a:t>et fysisk, psykisk og socialt plan </a:t>
            </a:r>
          </a:p>
          <a:p>
            <a:r>
              <a:rPr lang="da-DK" dirty="0">
                <a:solidFill>
                  <a:schemeClr val="bg1"/>
                </a:solidFill>
              </a:rPr>
              <a:t>Forandringer og begrænsninger har indflydelse på hvordan hverdagen leves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da-DK" sz="24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a-DK" dirty="0" smtClean="0">
              <a:solidFill>
                <a:schemeClr val="bg1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264602" y="6100248"/>
            <a:ext cx="6187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(Nielsen et al. 2018, Frandsen et al. 2019, Marcussen et al. 2022)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05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8574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da-DK" sz="3600" dirty="0">
                <a:solidFill>
                  <a:schemeClr val="accent1">
                    <a:lumMod val="50000"/>
                  </a:schemeClr>
                </a:solidFill>
              </a:rPr>
              <a:t>Hvad kan </a:t>
            </a:r>
            <a:r>
              <a:rPr lang="da-DK" sz="3600" dirty="0" smtClean="0">
                <a:solidFill>
                  <a:schemeClr val="accent1">
                    <a:lumMod val="50000"/>
                  </a:schemeClr>
                </a:solidFill>
              </a:rPr>
              <a:t>man selv gøre og hvad kan vi </a:t>
            </a:r>
            <a:r>
              <a:rPr lang="da-DK" sz="3600" dirty="0">
                <a:solidFill>
                  <a:schemeClr val="accent1">
                    <a:lumMod val="50000"/>
                  </a:schemeClr>
                </a:solidFill>
              </a:rPr>
              <a:t>gøre i afdelingerne?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228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da-DK" sz="4000" dirty="0" smtClean="0"/>
          </a:p>
          <a:p>
            <a:pPr marL="0" indent="0">
              <a:buNone/>
            </a:pPr>
            <a:endParaRPr lang="da-DK" sz="4000" dirty="0"/>
          </a:p>
          <a:p>
            <a:pPr marL="0" indent="0">
              <a:buNone/>
            </a:pPr>
            <a:endParaRPr lang="da-DK" sz="4000" dirty="0" smtClean="0"/>
          </a:p>
          <a:p>
            <a:pPr marL="0" indent="0" algn="ctr">
              <a:buNone/>
            </a:pPr>
            <a:endParaRPr lang="da-DK" sz="4000" dirty="0" smtClean="0"/>
          </a:p>
          <a:p>
            <a:pPr marL="0" indent="0" algn="ctr">
              <a:buNone/>
            </a:pPr>
            <a:endParaRPr lang="da-DK" sz="4000" dirty="0" smtClean="0"/>
          </a:p>
          <a:p>
            <a:pPr marL="0" indent="0" algn="ctr">
              <a:buNone/>
            </a:pPr>
            <a:endParaRPr lang="da-DK" sz="4000" dirty="0" smtClean="0"/>
          </a:p>
          <a:p>
            <a:pPr marL="0" indent="0" algn="ctr">
              <a:buNone/>
            </a:pPr>
            <a:endParaRPr lang="da-DK" sz="3000" dirty="0" smtClean="0"/>
          </a:p>
          <a:p>
            <a:pPr marL="0" indent="0" algn="ctr">
              <a:buNone/>
            </a:pPr>
            <a:r>
              <a:rPr lang="da-DK" sz="3000" dirty="0" smtClean="0"/>
              <a:t>Fokus på både den enkelte og på familien</a:t>
            </a:r>
          </a:p>
          <a:p>
            <a:pPr marL="0" indent="0" algn="ctr">
              <a:buNone/>
            </a:pPr>
            <a:r>
              <a:rPr lang="da-DK" sz="3000" dirty="0" smtClean="0"/>
              <a:t>- og på involvering</a:t>
            </a:r>
            <a:endParaRPr lang="da-DK" sz="3000" dirty="0"/>
          </a:p>
        </p:txBody>
      </p:sp>
      <p:pic>
        <p:nvPicPr>
          <p:cNvPr id="4" name="Pladsholder til indhold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086" y="1825624"/>
            <a:ext cx="4961075" cy="332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83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16" y="408995"/>
            <a:ext cx="5440123" cy="2125416"/>
          </a:xfrm>
          <a:prstGeom prst="rect">
            <a:avLst/>
          </a:prstGeom>
        </p:spPr>
      </p:pic>
      <p:sp>
        <p:nvSpPr>
          <p:cNvPr id="3" name="Pladsholder til indhold 3"/>
          <p:cNvSpPr txBox="1">
            <a:spLocks/>
          </p:cNvSpPr>
          <p:nvPr/>
        </p:nvSpPr>
        <p:spPr>
          <a:xfrm>
            <a:off x="705306" y="3242199"/>
            <a:ext cx="5098142" cy="2461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b="1" dirty="0" smtClean="0">
                <a:solidFill>
                  <a:schemeClr val="bg1"/>
                </a:solidFill>
              </a:rPr>
              <a:t>Intervention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a-DK" sz="2400" dirty="0" smtClean="0">
                <a:solidFill>
                  <a:schemeClr val="bg1"/>
                </a:solidFill>
              </a:rPr>
              <a:t>Undervisning i hvordan patienter i HD kan spare på og tage højde for hvordan de bruger deres kræfter (</a:t>
            </a:r>
            <a:r>
              <a:rPr lang="da-DK" sz="2400" dirty="0" err="1" smtClean="0">
                <a:solidFill>
                  <a:schemeClr val="bg1"/>
                </a:solidFill>
              </a:rPr>
              <a:t>energy</a:t>
            </a:r>
            <a:r>
              <a:rPr lang="da-DK" sz="2400" dirty="0" smtClean="0">
                <a:solidFill>
                  <a:schemeClr val="bg1"/>
                </a:solidFill>
              </a:rPr>
              <a:t> </a:t>
            </a:r>
            <a:r>
              <a:rPr lang="da-DK" sz="2400" dirty="0" err="1" smtClean="0">
                <a:solidFill>
                  <a:schemeClr val="bg1"/>
                </a:solidFill>
              </a:rPr>
              <a:t>conservation</a:t>
            </a:r>
            <a:r>
              <a:rPr lang="da-DK" sz="2400" dirty="0" smtClean="0">
                <a:solidFill>
                  <a:schemeClr val="bg1"/>
                </a:solidFill>
              </a:rPr>
              <a:t>) som hjælp til at reducere træthed</a:t>
            </a:r>
          </a:p>
        </p:txBody>
      </p:sp>
      <p:sp>
        <p:nvSpPr>
          <p:cNvPr id="4" name="Pladsholder til indhold 3"/>
          <p:cNvSpPr txBox="1">
            <a:spLocks/>
          </p:cNvSpPr>
          <p:nvPr/>
        </p:nvSpPr>
        <p:spPr>
          <a:xfrm>
            <a:off x="6660940" y="4224824"/>
            <a:ext cx="5098142" cy="23272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 sz="2400" dirty="0" smtClean="0">
              <a:solidFill>
                <a:schemeClr val="bg1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da-DK" b="1" dirty="0" smtClean="0">
                <a:solidFill>
                  <a:schemeClr val="bg1"/>
                </a:solidFill>
              </a:rPr>
              <a:t>Formål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a-DK" sz="2400" dirty="0" smtClean="0">
                <a:solidFill>
                  <a:schemeClr val="bg1"/>
                </a:solidFill>
              </a:rPr>
              <a:t>Teste og evaluere effektiviteten af et energi optimering/besparende uddannelsesprogram hos patienter i HD</a:t>
            </a:r>
          </a:p>
          <a:p>
            <a:pPr marL="0" indent="0">
              <a:spcBef>
                <a:spcPts val="0"/>
              </a:spcBef>
              <a:buNone/>
            </a:pPr>
            <a:endParaRPr lang="da-DK" dirty="0" smtClean="0">
              <a:solidFill>
                <a:schemeClr val="bg1"/>
              </a:solidFill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0345" y="552953"/>
            <a:ext cx="5280869" cy="2325158"/>
          </a:xfrm>
          <a:prstGeom prst="rect">
            <a:avLst/>
          </a:prstGeom>
        </p:spPr>
      </p:pic>
      <p:sp>
        <p:nvSpPr>
          <p:cNvPr id="6" name="Pladsholder til indhold 3"/>
          <p:cNvSpPr txBox="1">
            <a:spLocks/>
          </p:cNvSpPr>
          <p:nvPr/>
        </p:nvSpPr>
        <p:spPr>
          <a:xfrm>
            <a:off x="7192803" y="2681513"/>
            <a:ext cx="3315951" cy="11213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 sz="2400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a-DK" sz="3200" dirty="0" smtClean="0"/>
              <a:t>Gennemført i </a:t>
            </a:r>
            <a:r>
              <a:rPr lang="da-DK" sz="3200" dirty="0" smtClean="0">
                <a:solidFill>
                  <a:schemeClr val="bg1"/>
                </a:solidFill>
              </a:rPr>
              <a:t>Nepal!</a:t>
            </a:r>
          </a:p>
          <a:p>
            <a:pPr marL="0" indent="0">
              <a:spcBef>
                <a:spcPts val="0"/>
              </a:spcBef>
              <a:buNone/>
            </a:pPr>
            <a:endParaRPr lang="da-DK" dirty="0" smtClean="0">
              <a:solidFill>
                <a:schemeClr val="bg1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1187110" y="1163330"/>
            <a:ext cx="1965277" cy="9144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877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sz="4000" dirty="0" smtClean="0">
                <a:solidFill>
                  <a:schemeClr val="accent1">
                    <a:lumMod val="50000"/>
                  </a:schemeClr>
                </a:solidFill>
              </a:rPr>
              <a:t>Oplæg om…</a:t>
            </a:r>
            <a:r>
              <a:rPr lang="da-DK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da-DK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da-DK" sz="2800" dirty="0" smtClean="0"/>
          </a:p>
          <a:p>
            <a:pPr lvl="1">
              <a:buClr>
                <a:schemeClr val="accent1">
                  <a:lumMod val="50000"/>
                </a:schemeClr>
              </a:buClr>
            </a:pPr>
            <a:r>
              <a:rPr lang="da-DK" sz="2800" dirty="0" smtClean="0"/>
              <a:t>Hvorfor </a:t>
            </a:r>
            <a:r>
              <a:rPr lang="da-DK" sz="2800" dirty="0"/>
              <a:t>være optaget af både den syge og </a:t>
            </a:r>
            <a:r>
              <a:rPr lang="da-DK" sz="2800" dirty="0" smtClean="0"/>
              <a:t>familien – og involvering? </a:t>
            </a:r>
          </a:p>
          <a:p>
            <a:pPr lvl="1">
              <a:buClr>
                <a:schemeClr val="accent1">
                  <a:lumMod val="50000"/>
                </a:schemeClr>
              </a:buClr>
            </a:pPr>
            <a:r>
              <a:rPr lang="da-DK" sz="2800" dirty="0"/>
              <a:t>Hvem er familien</a:t>
            </a:r>
            <a:r>
              <a:rPr lang="da-DK" sz="2800" dirty="0" smtClean="0"/>
              <a:t>?</a:t>
            </a:r>
          </a:p>
          <a:p>
            <a:pPr lvl="1">
              <a:buClr>
                <a:schemeClr val="accent1">
                  <a:lumMod val="50000"/>
                </a:schemeClr>
              </a:buClr>
            </a:pPr>
            <a:r>
              <a:rPr lang="da-DK" sz="2800" dirty="0" smtClean="0"/>
              <a:t>Perspektiver på livskvalitet og mental </a:t>
            </a:r>
            <a:r>
              <a:rPr lang="da-DK" sz="2800" dirty="0" smtClean="0"/>
              <a:t>sundhed</a:t>
            </a:r>
            <a:endParaRPr lang="da-DK" sz="2800" dirty="0" smtClean="0"/>
          </a:p>
          <a:p>
            <a:pPr lvl="1">
              <a:buClr>
                <a:schemeClr val="accent1">
                  <a:lumMod val="50000"/>
                </a:schemeClr>
              </a:buClr>
            </a:pPr>
            <a:r>
              <a:rPr lang="da-DK" sz="2800" dirty="0" smtClean="0"/>
              <a:t>Hvad viser forskningen? </a:t>
            </a:r>
          </a:p>
          <a:p>
            <a:pPr lvl="1">
              <a:buClr>
                <a:schemeClr val="accent1">
                  <a:lumMod val="50000"/>
                </a:schemeClr>
              </a:buClr>
            </a:pPr>
            <a:r>
              <a:rPr lang="da-DK" sz="2800" dirty="0" smtClean="0"/>
              <a:t>Hvad kan man selv og som familie gøre</a:t>
            </a:r>
            <a:r>
              <a:rPr lang="da-DK" sz="2800" dirty="0"/>
              <a:t>? </a:t>
            </a:r>
            <a:endParaRPr lang="da-DK" sz="2800" dirty="0" smtClean="0"/>
          </a:p>
          <a:p>
            <a:pPr lvl="1">
              <a:buClr>
                <a:schemeClr val="accent1">
                  <a:lumMod val="50000"/>
                </a:schemeClr>
              </a:buClr>
            </a:pPr>
            <a:r>
              <a:rPr lang="da-DK" sz="2800" dirty="0" smtClean="0"/>
              <a:t>Spørgsmål</a:t>
            </a: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05" y="240915"/>
            <a:ext cx="2347348" cy="158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13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0048" y="1040090"/>
            <a:ext cx="6993579" cy="5381474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652" y="325516"/>
            <a:ext cx="3353185" cy="2048291"/>
          </a:xfrm>
          <a:prstGeom prst="rect">
            <a:avLst/>
          </a:prstGeom>
        </p:spPr>
      </p:pic>
      <p:sp>
        <p:nvSpPr>
          <p:cNvPr id="6" name="Pladsholder til indhold 3"/>
          <p:cNvSpPr txBox="1">
            <a:spLocks/>
          </p:cNvSpPr>
          <p:nvPr/>
        </p:nvSpPr>
        <p:spPr>
          <a:xfrm>
            <a:off x="7272479" y="3388669"/>
            <a:ext cx="4621869" cy="27882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 sz="2400" dirty="0" smtClean="0">
              <a:solidFill>
                <a:schemeClr val="bg1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da-DK" sz="3000" b="1" dirty="0" smtClean="0">
                <a:solidFill>
                  <a:schemeClr val="bg1"/>
                </a:solidFill>
              </a:rPr>
              <a:t>To grupper, der ligner hinanden: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a-DK" sz="3000" dirty="0" smtClean="0">
                <a:solidFill>
                  <a:schemeClr val="bg1"/>
                </a:solidFill>
              </a:rPr>
              <a:t>1) Patienter i HD Mandag, onsdag, fredag = vanlig behandling + intervention i 12 uger (N=63)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a-DK" sz="3000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a-DK" sz="3000" dirty="0" smtClean="0">
                <a:solidFill>
                  <a:schemeClr val="bg1"/>
                </a:solidFill>
              </a:rPr>
              <a:t>2) Patienter i HD søndag, tirsdag, torsdag = vanlig behandling (N=63)</a:t>
            </a:r>
          </a:p>
          <a:p>
            <a:pPr marL="0" indent="0">
              <a:spcBef>
                <a:spcPts val="0"/>
              </a:spcBef>
              <a:buNone/>
            </a:pPr>
            <a:endParaRPr lang="da-DK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00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>
                <a:solidFill>
                  <a:schemeClr val="accent1">
                    <a:lumMod val="50000"/>
                  </a:schemeClr>
                </a:solidFill>
              </a:rPr>
              <a:t>Interventionen = Program for energioptimering i hverdagen</a:t>
            </a:r>
            <a:endParaRPr lang="da-DK" sz="3200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49166" y="1690688"/>
            <a:ext cx="9493667" cy="4474027"/>
          </a:xfrm>
          <a:prstGeom prst="rect">
            <a:avLst/>
          </a:prstGeom>
        </p:spPr>
      </p:pic>
      <p:sp>
        <p:nvSpPr>
          <p:cNvPr id="5" name="Afrundet rektangel 4"/>
          <p:cNvSpPr/>
          <p:nvPr/>
        </p:nvSpPr>
        <p:spPr>
          <a:xfrm>
            <a:off x="738473" y="2333808"/>
            <a:ext cx="3672539" cy="3464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 smtClean="0"/>
              <a:t>4 Sessioner med undervisning i løbet af 12 uger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/>
              <a:t>30–45 </a:t>
            </a:r>
            <a:r>
              <a:rPr lang="da-DK" sz="2400" dirty="0" smtClean="0"/>
              <a:t>min face-to-face med </a:t>
            </a:r>
            <a:r>
              <a:rPr lang="da-DK" sz="2400" dirty="0" err="1" smtClean="0"/>
              <a:t>Powerpoint</a:t>
            </a:r>
            <a:r>
              <a:rPr lang="da-DK" sz="2400" dirty="0" smtClean="0"/>
              <a:t> og en folder m illustrationer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 smtClean="0"/>
              <a:t>Tid til spørgsmål og refleksion</a:t>
            </a:r>
            <a:endParaRPr lang="da-DK" sz="2400" dirty="0"/>
          </a:p>
        </p:txBody>
      </p:sp>
      <p:sp>
        <p:nvSpPr>
          <p:cNvPr id="6" name="Pladsholder til indhold 3"/>
          <p:cNvSpPr txBox="1">
            <a:spLocks/>
          </p:cNvSpPr>
          <p:nvPr/>
        </p:nvSpPr>
        <p:spPr>
          <a:xfrm>
            <a:off x="4589905" y="2170547"/>
            <a:ext cx="7002856" cy="37908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da-DK" dirty="0"/>
              <a:t>Organisering af daglige rutiner og </a:t>
            </a:r>
            <a:r>
              <a:rPr lang="da-DK" dirty="0" smtClean="0"/>
              <a:t>prioriteringer</a:t>
            </a:r>
            <a:endParaRPr lang="da-DK" dirty="0"/>
          </a:p>
          <a:p>
            <a:pPr>
              <a:buFont typeface="Wingdings" panose="05000000000000000000" pitchFamily="2" charset="2"/>
              <a:buChar char="Ø"/>
            </a:pPr>
            <a:r>
              <a:rPr lang="da-DK" dirty="0"/>
              <a:t>Forenkling af hverdagens opgaver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dirty="0"/>
              <a:t>Brug af hjælpemidler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dirty="0"/>
              <a:t>Nedsætte farten og undgå at </a:t>
            </a:r>
            <a:r>
              <a:rPr lang="da-DK" dirty="0" smtClean="0"/>
              <a:t>skynde sig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dirty="0" smtClean="0"/>
              <a:t>Opleve </a:t>
            </a:r>
            <a:r>
              <a:rPr lang="da-DK" dirty="0"/>
              <a:t>værdien af ​​hvile og have hvileperioder i løbet af dagen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dirty="0"/>
              <a:t>Kommunikere personlige behov til </a:t>
            </a:r>
            <a:r>
              <a:rPr lang="da-DK" dirty="0" smtClean="0"/>
              <a:t>andre</a:t>
            </a:r>
            <a:endParaRPr lang="da-DK" dirty="0"/>
          </a:p>
          <a:p>
            <a:pPr>
              <a:buFont typeface="Wingdings" panose="05000000000000000000" pitchFamily="2" charset="2"/>
              <a:buChar char="Ø"/>
            </a:pPr>
            <a:r>
              <a:rPr lang="da-DK" dirty="0" smtClean="0"/>
              <a:t>Brug af </a:t>
            </a:r>
            <a:r>
              <a:rPr lang="da-DK" dirty="0"/>
              <a:t>korrekte og hensigtsmæssige arbejdsstillinger</a:t>
            </a:r>
          </a:p>
        </p:txBody>
      </p:sp>
    </p:spTree>
    <p:extLst>
      <p:ext uri="{BB962C8B-B14F-4D97-AF65-F5344CB8AC3E}">
        <p14:creationId xmlns:p14="http://schemas.microsoft.com/office/powerpoint/2010/main" val="260732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sz="3600" dirty="0" smtClean="0">
                <a:solidFill>
                  <a:schemeClr val="accent1">
                    <a:lumMod val="50000"/>
                  </a:schemeClr>
                </a:solidFill>
              </a:rPr>
              <a:t>Træthed</a:t>
            </a:r>
            <a:br>
              <a:rPr lang="da-DK" sz="3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da-DK" sz="24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a-DK" sz="2400" dirty="0" err="1" smtClean="0">
                <a:solidFill>
                  <a:schemeClr val="accent1">
                    <a:lumMod val="50000"/>
                  </a:schemeClr>
                </a:solidFill>
              </a:rPr>
              <a:t>Fatigue</a:t>
            </a:r>
            <a:r>
              <a:rPr lang="da-DK" sz="2400" dirty="0" smtClean="0">
                <a:solidFill>
                  <a:schemeClr val="accent1">
                    <a:lumMod val="50000"/>
                  </a:schemeClr>
                </a:solidFill>
              </a:rPr>
              <a:t> score)</a:t>
            </a:r>
            <a:endParaRPr lang="da-DK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43300" y="1804476"/>
            <a:ext cx="7148148" cy="4693384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4598" y="246575"/>
            <a:ext cx="2671318" cy="1639771"/>
          </a:xfrm>
          <a:prstGeom prst="rect">
            <a:avLst/>
          </a:prstGeom>
        </p:spPr>
      </p:pic>
      <p:sp>
        <p:nvSpPr>
          <p:cNvPr id="6" name="Pladsholder til indhold 3"/>
          <p:cNvSpPr txBox="1">
            <a:spLocks/>
          </p:cNvSpPr>
          <p:nvPr/>
        </p:nvSpPr>
        <p:spPr>
          <a:xfrm>
            <a:off x="248065" y="2540919"/>
            <a:ext cx="2939635" cy="28692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 sz="2000" dirty="0" smtClean="0">
              <a:solidFill>
                <a:schemeClr val="bg1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dirty="0" err="1" smtClean="0"/>
              <a:t>Signifikant</a:t>
            </a:r>
            <a:r>
              <a:rPr lang="en-US" sz="2000" dirty="0" smtClean="0"/>
              <a:t> </a:t>
            </a:r>
            <a:r>
              <a:rPr lang="en-US" sz="2000" dirty="0" err="1" smtClean="0"/>
              <a:t>effekt</a:t>
            </a:r>
            <a:r>
              <a:rPr lang="en-US" sz="2000" dirty="0" smtClean="0"/>
              <a:t> for </a:t>
            </a:r>
            <a:r>
              <a:rPr lang="en-US" sz="2000" dirty="0" err="1" smtClean="0"/>
              <a:t>reduktion</a:t>
            </a:r>
            <a:r>
              <a:rPr lang="en-US" sz="2000" dirty="0" smtClean="0"/>
              <a:t> </a:t>
            </a:r>
            <a:r>
              <a:rPr lang="en-US" sz="2000" dirty="0" err="1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sværheds</a:t>
            </a:r>
            <a:r>
              <a:rPr lang="en-US" sz="2000" dirty="0" smtClean="0"/>
              <a:t>- grad </a:t>
            </a:r>
            <a:r>
              <a:rPr lang="en-US" sz="2000" dirty="0" err="1" smtClean="0"/>
              <a:t>af</a:t>
            </a:r>
            <a:r>
              <a:rPr lang="en-US" sz="2000" dirty="0" smtClean="0"/>
              <a:t>  </a:t>
            </a:r>
            <a:r>
              <a:rPr lang="en-US" sz="2000" dirty="0" err="1" smtClean="0"/>
              <a:t>træthed</a:t>
            </a:r>
            <a:r>
              <a:rPr lang="en-US" sz="2000" dirty="0" smtClean="0"/>
              <a:t> (fatigue severity)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dirty="0"/>
              <a:t>(β = 3.01, t = 14.60, </a:t>
            </a:r>
            <a:endParaRPr lang="en-US" sz="2000" dirty="0" smtClean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dirty="0" smtClean="0"/>
              <a:t>p </a:t>
            </a:r>
            <a:r>
              <a:rPr lang="en-US" sz="2000" dirty="0"/>
              <a:t>&lt; .001</a:t>
            </a:r>
            <a:r>
              <a:rPr lang="en-US" sz="2000" dirty="0" smtClean="0"/>
              <a:t>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endParaRPr lang="da-DK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32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2600" y="430171"/>
            <a:ext cx="110998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</a:rPr>
              <a:t>Mest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almindelige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symptomer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ved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</a:rPr>
              <a:t>kronisk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</a:rPr>
              <a:t>nyresygdom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 +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lidt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andet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3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(IPOS-renal)</a:t>
            </a:r>
            <a:endParaRPr lang="da-DK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3967" y="1834525"/>
            <a:ext cx="5582429" cy="4477375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2618" y="4963484"/>
            <a:ext cx="2538315" cy="1558128"/>
          </a:xfrm>
          <a:prstGeom prst="rect">
            <a:avLst/>
          </a:prstGeom>
        </p:spPr>
      </p:pic>
      <p:sp>
        <p:nvSpPr>
          <p:cNvPr id="7" name="Pladsholder til indhold 3"/>
          <p:cNvSpPr txBox="1">
            <a:spLocks noGrp="1"/>
          </p:cNvSpPr>
          <p:nvPr>
            <p:ph idx="1"/>
          </p:nvPr>
        </p:nvSpPr>
        <p:spPr>
          <a:xfrm>
            <a:off x="213906" y="2558137"/>
            <a:ext cx="3481794" cy="3309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da-DK" sz="2000" dirty="0" smtClean="0">
                <a:solidFill>
                  <a:schemeClr val="bg1"/>
                </a:solidFill>
              </a:rPr>
              <a:t>Signifikant effekt på forbedring af fysiske symptomer; smerter, åndenød, mathed og mangel på energi, dårlig appetit, dårlig mobilitet, psykosociale symptomer, herunder angst og depression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(β = - 11.08, t = -5.84, </a:t>
            </a: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p </a:t>
            </a:r>
            <a:r>
              <a:rPr lang="en-US" sz="2000" dirty="0"/>
              <a:t>&lt; .001</a:t>
            </a:r>
            <a:r>
              <a:rPr lang="da-DK" sz="2000" dirty="0">
                <a:solidFill>
                  <a:schemeClr val="bg1"/>
                </a:solidFill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da-DK" sz="1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31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sz="3600" dirty="0" smtClean="0">
                <a:solidFill>
                  <a:schemeClr val="accent1">
                    <a:lumMod val="50000"/>
                  </a:schemeClr>
                </a:solidFill>
              </a:rPr>
              <a:t>Ændringer </a:t>
            </a:r>
            <a:r>
              <a:rPr lang="da-DK" sz="3600" dirty="0">
                <a:solidFill>
                  <a:schemeClr val="accent1">
                    <a:lumMod val="50000"/>
                  </a:schemeClr>
                </a:solidFill>
              </a:rPr>
              <a:t>i fysisk </a:t>
            </a:r>
            <a:r>
              <a:rPr lang="da-DK" sz="3600" dirty="0" smtClean="0">
                <a:solidFill>
                  <a:schemeClr val="accent1">
                    <a:lumMod val="50000"/>
                  </a:schemeClr>
                </a:solidFill>
              </a:rPr>
              <a:t>performance</a:t>
            </a:r>
            <a:br>
              <a:rPr lang="da-DK" sz="3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da-DK" sz="2400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da-DK" sz="2400" dirty="0" err="1" smtClean="0">
                <a:solidFill>
                  <a:schemeClr val="accent1">
                    <a:lumMod val="50000"/>
                  </a:schemeClr>
                </a:solidFill>
              </a:rPr>
              <a:t>Occupational</a:t>
            </a:r>
            <a:r>
              <a:rPr lang="da-DK" sz="2400" dirty="0" smtClean="0">
                <a:solidFill>
                  <a:schemeClr val="accent1">
                    <a:lumMod val="50000"/>
                  </a:schemeClr>
                </a:solidFill>
              </a:rPr>
              <a:t> performance)</a:t>
            </a:r>
            <a:endParaRPr lang="da-DK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08788" y="1988567"/>
            <a:ext cx="8145012" cy="3791479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8156" y="216185"/>
            <a:ext cx="2644717" cy="1623442"/>
          </a:xfrm>
          <a:prstGeom prst="rect">
            <a:avLst/>
          </a:prstGeom>
        </p:spPr>
      </p:pic>
      <p:sp>
        <p:nvSpPr>
          <p:cNvPr id="6" name="Pladsholder til indhold 3"/>
          <p:cNvSpPr txBox="1">
            <a:spLocks/>
          </p:cNvSpPr>
          <p:nvPr/>
        </p:nvSpPr>
        <p:spPr>
          <a:xfrm>
            <a:off x="302806" y="2773907"/>
            <a:ext cx="2582937" cy="20335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a-DK" sz="2000" dirty="0" smtClean="0">
                <a:solidFill>
                  <a:schemeClr val="bg1"/>
                </a:solidFill>
              </a:rPr>
              <a:t>Signifikant effekt i forhold til fysisk performance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(β = 1.44, t = 16.92, p &lt; .001) </a:t>
            </a:r>
            <a:endParaRPr lang="da-DK" sz="20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da-DK" sz="1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75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sz="3600" dirty="0" smtClean="0">
                <a:solidFill>
                  <a:schemeClr val="accent1">
                    <a:lumMod val="50000"/>
                  </a:schemeClr>
                </a:solidFill>
              </a:rPr>
              <a:t>Helbredsrelateret livskvalitet</a:t>
            </a:r>
            <a:endParaRPr lang="da-DK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5219" y="2102867"/>
            <a:ext cx="8330688" cy="4426767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7093" y="159035"/>
            <a:ext cx="2830921" cy="1737742"/>
          </a:xfrm>
          <a:prstGeom prst="rect">
            <a:avLst/>
          </a:prstGeom>
        </p:spPr>
      </p:pic>
      <p:sp>
        <p:nvSpPr>
          <p:cNvPr id="6" name="Pladsholder til indhold 3"/>
          <p:cNvSpPr txBox="1">
            <a:spLocks/>
          </p:cNvSpPr>
          <p:nvPr/>
        </p:nvSpPr>
        <p:spPr>
          <a:xfrm>
            <a:off x="486094" y="2933700"/>
            <a:ext cx="2651177" cy="1826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da-DK" sz="2000" dirty="0" smtClean="0">
                <a:solidFill>
                  <a:schemeClr val="bg1"/>
                </a:solidFill>
              </a:rPr>
              <a:t>Signifikant effekt på oplevelsen af helbredsrelateret livskvalitet (</a:t>
            </a:r>
            <a:r>
              <a:rPr lang="en-US" sz="2000" dirty="0" err="1" smtClean="0"/>
              <a:t>HRQoL</a:t>
            </a:r>
            <a:r>
              <a:rPr lang="en-US" sz="2000" dirty="0" smtClean="0"/>
              <a:t>) (p </a:t>
            </a:r>
            <a:r>
              <a:rPr lang="en-US" sz="2000" dirty="0"/>
              <a:t>&lt; .001) </a:t>
            </a:r>
            <a:endParaRPr lang="da-DK" sz="20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da-DK" sz="1800" dirty="0" smtClean="0">
              <a:solidFill>
                <a:schemeClr val="bg1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7255239" y="2803161"/>
            <a:ext cx="3860613" cy="26082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ktangel 7"/>
          <p:cNvSpPr/>
          <p:nvPr/>
        </p:nvSpPr>
        <p:spPr>
          <a:xfrm flipV="1">
            <a:off x="7490733" y="5563848"/>
            <a:ext cx="3777520" cy="177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859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err="1" smtClean="0">
                <a:solidFill>
                  <a:schemeClr val="accent1">
                    <a:lumMod val="50000"/>
                  </a:schemeClr>
                </a:solidFill>
              </a:rPr>
              <a:t>Konklussion</a:t>
            </a:r>
            <a:endParaRPr lang="da-DK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err="1" smtClean="0"/>
              <a:t>Interventionen</a:t>
            </a:r>
            <a:r>
              <a:rPr lang="en-US" dirty="0" smtClean="0"/>
              <a:t> </a:t>
            </a:r>
            <a:r>
              <a:rPr lang="en-US" dirty="0" err="1" smtClean="0"/>
              <a:t>viser</a:t>
            </a:r>
            <a:r>
              <a:rPr lang="en-US" dirty="0" smtClean="0"/>
              <a:t> </a:t>
            </a:r>
            <a:r>
              <a:rPr lang="en-US" dirty="0" smtClean="0"/>
              <a:t>significant </a:t>
            </a:r>
            <a:r>
              <a:rPr lang="en-US" dirty="0" err="1" smtClean="0"/>
              <a:t>effekt</a:t>
            </a:r>
            <a:r>
              <a:rPr lang="en-US" dirty="0" smtClean="0"/>
              <a:t> </a:t>
            </a:r>
            <a:r>
              <a:rPr lang="en-US" dirty="0" smtClean="0"/>
              <a:t>hos </a:t>
            </a:r>
            <a:r>
              <a:rPr lang="en-US" dirty="0" err="1" smtClean="0"/>
              <a:t>gruppen</a:t>
            </a:r>
            <a:r>
              <a:rPr lang="en-US" dirty="0" smtClean="0"/>
              <a:t>, der </a:t>
            </a:r>
            <a:r>
              <a:rPr lang="en-US" dirty="0" err="1" smtClean="0"/>
              <a:t>modtog</a:t>
            </a:r>
            <a:r>
              <a:rPr lang="en-US" dirty="0" smtClean="0"/>
              <a:t> </a:t>
            </a:r>
            <a:r>
              <a:rPr lang="en-US" dirty="0" err="1" smtClean="0"/>
              <a:t>undervisning</a:t>
            </a: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endParaRPr lang="en-US" dirty="0" smtClean="0"/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 err="1" smtClean="0"/>
              <a:t>Betydelig</a:t>
            </a:r>
            <a:r>
              <a:rPr lang="en-US" dirty="0" smtClean="0"/>
              <a:t> </a:t>
            </a:r>
            <a:r>
              <a:rPr lang="en-US" dirty="0" err="1" smtClean="0"/>
              <a:t>forbedring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fht</a:t>
            </a:r>
            <a:r>
              <a:rPr lang="en-US" dirty="0" smtClean="0"/>
              <a:t> </a:t>
            </a:r>
            <a:r>
              <a:rPr lang="en-US" dirty="0" err="1" smtClean="0"/>
              <a:t>symptomer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træthed</a:t>
            </a:r>
            <a:r>
              <a:rPr lang="en-US" dirty="0" smtClean="0"/>
              <a:t> 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 err="1"/>
              <a:t>Betydelig</a:t>
            </a:r>
            <a:r>
              <a:rPr lang="en-US" dirty="0"/>
              <a:t> </a:t>
            </a:r>
            <a:r>
              <a:rPr lang="en-US" dirty="0" err="1"/>
              <a:t>forbedret</a:t>
            </a:r>
            <a:r>
              <a:rPr lang="en-US" dirty="0"/>
              <a:t> </a:t>
            </a:r>
            <a:r>
              <a:rPr lang="en-US" dirty="0" err="1" smtClean="0"/>
              <a:t>oplevelse</a:t>
            </a:r>
            <a:r>
              <a:rPr lang="en-US" dirty="0" smtClean="0"/>
              <a:t> </a:t>
            </a:r>
            <a:r>
              <a:rPr lang="en-US" dirty="0" err="1" smtClean="0"/>
              <a:t>af</a:t>
            </a:r>
            <a:r>
              <a:rPr lang="en-US" dirty="0" smtClean="0"/>
              <a:t> </a:t>
            </a:r>
            <a:r>
              <a:rPr lang="en-US" dirty="0" err="1" smtClean="0"/>
              <a:t>hvordan</a:t>
            </a:r>
            <a:r>
              <a:rPr lang="en-US" dirty="0" smtClean="0"/>
              <a:t> </a:t>
            </a:r>
            <a:r>
              <a:rPr lang="en-US" dirty="0" err="1" smtClean="0"/>
              <a:t>træthed</a:t>
            </a:r>
            <a:r>
              <a:rPr lang="en-US" dirty="0" smtClean="0"/>
              <a:t> </a:t>
            </a:r>
            <a:r>
              <a:rPr lang="en-US" dirty="0" err="1" smtClean="0"/>
              <a:t>påvirker</a:t>
            </a:r>
            <a:r>
              <a:rPr lang="en-US" dirty="0" smtClean="0"/>
              <a:t> </a:t>
            </a:r>
            <a:r>
              <a:rPr lang="en-US" dirty="0" err="1" smtClean="0"/>
              <a:t>ens</a:t>
            </a:r>
            <a:r>
              <a:rPr lang="en-US" dirty="0" smtClean="0"/>
              <a:t> </a:t>
            </a:r>
            <a:r>
              <a:rPr lang="en-US" dirty="0" err="1" smtClean="0"/>
              <a:t>daglige</a:t>
            </a:r>
            <a:r>
              <a:rPr lang="en-US" dirty="0" smtClean="0"/>
              <a:t> </a:t>
            </a:r>
            <a:r>
              <a:rPr lang="en-US" dirty="0" err="1" smtClean="0"/>
              <a:t>formåen</a:t>
            </a:r>
            <a:r>
              <a:rPr lang="en-US" dirty="0" smtClean="0"/>
              <a:t> 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 err="1" smtClean="0"/>
              <a:t>Færre</a:t>
            </a:r>
            <a:r>
              <a:rPr lang="en-US" dirty="0" smtClean="0"/>
              <a:t> </a:t>
            </a:r>
            <a:r>
              <a:rPr lang="en-US" dirty="0" err="1" smtClean="0"/>
              <a:t>dage</a:t>
            </a:r>
            <a:r>
              <a:rPr lang="en-US" dirty="0" smtClean="0"/>
              <a:t> med </a:t>
            </a:r>
            <a:r>
              <a:rPr lang="en-US" dirty="0" err="1" smtClean="0"/>
              <a:t>oplevet</a:t>
            </a:r>
            <a:r>
              <a:rPr lang="en-US" dirty="0" smtClean="0"/>
              <a:t> </a:t>
            </a:r>
            <a:r>
              <a:rPr lang="en-US" dirty="0" err="1" smtClean="0"/>
              <a:t>træthed</a:t>
            </a:r>
            <a:r>
              <a:rPr lang="en-US" dirty="0" smtClean="0"/>
              <a:t> 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 err="1" smtClean="0"/>
              <a:t>Forbedring</a:t>
            </a:r>
            <a:r>
              <a:rPr lang="en-US" dirty="0" smtClean="0"/>
              <a:t> </a:t>
            </a:r>
            <a:r>
              <a:rPr lang="en-US" dirty="0" err="1" smtClean="0"/>
              <a:t>af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hel</a:t>
            </a:r>
            <a:r>
              <a:rPr lang="en-US" dirty="0" smtClean="0"/>
              <a:t> del </a:t>
            </a:r>
            <a:r>
              <a:rPr lang="en-US" dirty="0" err="1" smtClean="0"/>
              <a:t>andre</a:t>
            </a:r>
            <a:r>
              <a:rPr lang="en-US" dirty="0" smtClean="0"/>
              <a:t> </a:t>
            </a:r>
            <a:r>
              <a:rPr lang="en-US" dirty="0" err="1" smtClean="0"/>
              <a:t>symptomer</a:t>
            </a:r>
            <a:r>
              <a:rPr lang="en-US" dirty="0" smtClean="0"/>
              <a:t> </a:t>
            </a:r>
            <a:r>
              <a:rPr lang="en-US" dirty="0" err="1" smtClean="0"/>
              <a:t>relateret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nyresygdom</a:t>
            </a:r>
            <a:endParaRPr lang="en-US" dirty="0" smtClean="0"/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 err="1" smtClean="0"/>
              <a:t>Forbedret</a:t>
            </a:r>
            <a:r>
              <a:rPr lang="en-US" dirty="0" smtClean="0"/>
              <a:t> </a:t>
            </a:r>
            <a:r>
              <a:rPr lang="en-US" dirty="0" err="1" smtClean="0"/>
              <a:t>fysisk</a:t>
            </a:r>
            <a:r>
              <a:rPr lang="en-US" dirty="0" smtClean="0"/>
              <a:t> performance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 err="1" smtClean="0"/>
              <a:t>Forbedret</a:t>
            </a:r>
            <a:r>
              <a:rPr lang="en-US" dirty="0" smtClean="0"/>
              <a:t> </a:t>
            </a:r>
            <a:r>
              <a:rPr lang="en-US" dirty="0" err="1" smtClean="0"/>
              <a:t>helbredsrelateret</a:t>
            </a:r>
            <a:r>
              <a:rPr lang="en-US" dirty="0" smtClean="0"/>
              <a:t> </a:t>
            </a:r>
            <a:r>
              <a:rPr lang="en-US" dirty="0" err="1" smtClean="0"/>
              <a:t>livskvalitet</a:t>
            </a:r>
            <a:r>
              <a:rPr lang="en-US" dirty="0" smtClean="0"/>
              <a:t> 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8964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sz="3600" dirty="0" smtClean="0">
                <a:solidFill>
                  <a:schemeClr val="accent1">
                    <a:lumMod val="50000"/>
                  </a:schemeClr>
                </a:solidFill>
              </a:rPr>
              <a:t>Så igen; Hvad kan man selv gøre?</a:t>
            </a:r>
            <a:endParaRPr lang="da-DK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indhold 3"/>
          <p:cNvSpPr txBox="1">
            <a:spLocks/>
          </p:cNvSpPr>
          <p:nvPr/>
        </p:nvSpPr>
        <p:spPr>
          <a:xfrm>
            <a:off x="2594572" y="2105861"/>
            <a:ext cx="7002856" cy="37908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da-DK" dirty="0"/>
              <a:t>Organisering af daglige rutiner og </a:t>
            </a:r>
            <a:r>
              <a:rPr lang="da-DK" dirty="0" smtClean="0"/>
              <a:t>prioriteringer</a:t>
            </a:r>
            <a:endParaRPr lang="da-DK" dirty="0"/>
          </a:p>
          <a:p>
            <a:pPr>
              <a:buFont typeface="Wingdings" panose="05000000000000000000" pitchFamily="2" charset="2"/>
              <a:buChar char="Ø"/>
            </a:pPr>
            <a:r>
              <a:rPr lang="da-DK" dirty="0"/>
              <a:t>Forenkling af hverdagens opgaver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dirty="0"/>
              <a:t>Brug af hjælpemidler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dirty="0"/>
              <a:t>Nedsætte farten og undgå at </a:t>
            </a:r>
            <a:r>
              <a:rPr lang="da-DK" dirty="0" smtClean="0"/>
              <a:t>skynde sig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dirty="0" smtClean="0"/>
              <a:t>Opleve </a:t>
            </a:r>
            <a:r>
              <a:rPr lang="da-DK" dirty="0"/>
              <a:t>værdien af ​​hvile og have hvileperioder i løbet af dagen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dirty="0"/>
              <a:t>Kommunikere personlige behov til </a:t>
            </a:r>
            <a:r>
              <a:rPr lang="da-DK" dirty="0" smtClean="0"/>
              <a:t>andre</a:t>
            </a:r>
            <a:endParaRPr lang="da-DK" dirty="0"/>
          </a:p>
          <a:p>
            <a:pPr>
              <a:buFont typeface="Wingdings" panose="05000000000000000000" pitchFamily="2" charset="2"/>
              <a:buChar char="Ø"/>
            </a:pPr>
            <a:r>
              <a:rPr lang="da-DK" dirty="0" smtClean="0"/>
              <a:t>Brug af </a:t>
            </a:r>
            <a:r>
              <a:rPr lang="da-DK" dirty="0"/>
              <a:t>korrekte og hensigtsmæssige arbejdsstillinger</a:t>
            </a: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196" y="217328"/>
            <a:ext cx="1552807" cy="232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13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da-DK" sz="3600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2170712"/>
            <a:ext cx="5181600" cy="4351338"/>
          </a:xfrm>
        </p:spPr>
        <p:txBody>
          <a:bodyPr>
            <a:normAutofit fontScale="70000" lnSpcReduction="20000"/>
          </a:bodyPr>
          <a:lstStyle/>
          <a:p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da-DK" dirty="0" smtClean="0"/>
              <a:t>Vi </a:t>
            </a:r>
            <a:r>
              <a:rPr lang="da-DK" dirty="0"/>
              <a:t>er en del af mange </a:t>
            </a:r>
            <a:r>
              <a:rPr lang="da-DK" dirty="0" smtClean="0"/>
              <a:t>sammenhænge og relationer</a:t>
            </a:r>
            <a:endParaRPr lang="da-DK" dirty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da-DK" dirty="0"/>
              <a:t>Vi påvirker og påvirkes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da-DK" dirty="0"/>
              <a:t>Der er mange </a:t>
            </a:r>
            <a:r>
              <a:rPr lang="da-DK" dirty="0" smtClean="0"/>
              <a:t>virkelighedsopfattelser - også med </a:t>
            </a:r>
            <a:r>
              <a:rPr lang="da-DK" dirty="0" smtClean="0"/>
              <a:t>sygdom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da-DK" dirty="0"/>
              <a:t>Modstandskraft hos den enkelte og i </a:t>
            </a:r>
            <a:r>
              <a:rPr lang="da-DK" dirty="0" smtClean="0"/>
              <a:t>familien</a:t>
            </a:r>
            <a:endParaRPr lang="da-DK" dirty="0" smtClean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da-DK" dirty="0" smtClean="0"/>
              <a:t>Sammenhæng mellem mental trivsel og positive </a:t>
            </a:r>
            <a:r>
              <a:rPr lang="da-DK" dirty="0" smtClean="0"/>
              <a:t>relationer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(</a:t>
            </a:r>
            <a:r>
              <a:rPr lang="en-US" sz="1400" dirty="0"/>
              <a:t>Wright &amp; </a:t>
            </a:r>
            <a:r>
              <a:rPr lang="en-US" sz="1400" dirty="0" err="1"/>
              <a:t>Leahey</a:t>
            </a:r>
            <a:r>
              <a:rPr lang="en-US" sz="1400" dirty="0"/>
              <a:t> , </a:t>
            </a:r>
            <a:r>
              <a:rPr lang="en-US" sz="1400" dirty="0" smtClean="0"/>
              <a:t>2013)</a:t>
            </a:r>
            <a:endParaRPr lang="da-DK" sz="1400" dirty="0"/>
          </a:p>
          <a:p>
            <a:endParaRPr lang="da-DK" dirty="0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66650" y="2215918"/>
            <a:ext cx="3857066" cy="3174495"/>
          </a:xfrm>
          <a:prstGeom prst="rect">
            <a:avLst/>
          </a:prstGeom>
        </p:spPr>
      </p:pic>
      <p:sp>
        <p:nvSpPr>
          <p:cNvPr id="6" name="Afrundet rektangel 5"/>
          <p:cNvSpPr/>
          <p:nvPr/>
        </p:nvSpPr>
        <p:spPr>
          <a:xfrm>
            <a:off x="2882900" y="669006"/>
            <a:ext cx="6679890" cy="9255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600" dirty="0" smtClean="0"/>
              <a:t>Mennesket er ikke en øde ø</a:t>
            </a:r>
            <a:endParaRPr lang="da-DK" sz="3600" dirty="0"/>
          </a:p>
        </p:txBody>
      </p:sp>
      <p:sp>
        <p:nvSpPr>
          <p:cNvPr id="7" name="Ellipse 6"/>
          <p:cNvSpPr/>
          <p:nvPr/>
        </p:nvSpPr>
        <p:spPr>
          <a:xfrm>
            <a:off x="6956684" y="2933409"/>
            <a:ext cx="4067032" cy="28259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0164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>
                <a:solidFill>
                  <a:schemeClr val="accent1">
                    <a:lumMod val="50000"/>
                  </a:schemeClr>
                </a:solidFill>
              </a:rPr>
              <a:t>Kærlighedens skjold</a:t>
            </a:r>
            <a:endParaRPr lang="da-DK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Vi er nødt til at modstå idéen om, at ægte kærlighed er det samme som  konfliktløs kærlighed&quot; | Femina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600" y="2118359"/>
            <a:ext cx="6019680" cy="340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 3"/>
          <p:cNvSpPr/>
          <p:nvPr/>
        </p:nvSpPr>
        <p:spPr>
          <a:xfrm>
            <a:off x="838200" y="1982212"/>
            <a:ext cx="33985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800" dirty="0">
                <a:latin typeface="Calibri" panose="020F0502020204030204" pitchFamily="34" charset="0"/>
                <a:ea typeface="Calibri" panose="020F0502020204030204" pitchFamily="34" charset="0"/>
              </a:rPr>
              <a:t>Familier har et "kærlighedens skjold", som betyder, at når vi elsker hinanden, vil vi ikke belaste hinanden og være til ulejlighed</a:t>
            </a:r>
            <a:endParaRPr lang="da-DK" sz="2800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8655206" y="5692542"/>
            <a:ext cx="2698594" cy="6851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1600" smtClean="0"/>
              <a:t>Karen Marie Dalgaard, 2010</a:t>
            </a: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233019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>
                <a:solidFill>
                  <a:schemeClr val="accent1">
                    <a:lumMod val="50000"/>
                  </a:schemeClr>
                </a:solidFill>
              </a:rPr>
              <a:t>Hvorfor være optaget af både den syge og familien?</a:t>
            </a:r>
            <a:endParaRPr lang="da-DK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a-DK" dirty="0"/>
              <a:t>Sygdom rammer hele familien! 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da-DK" dirty="0" smtClean="0"/>
              <a:t>En </a:t>
            </a:r>
            <a:r>
              <a:rPr lang="da-DK" dirty="0"/>
              <a:t>aldrende befolkning 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da-DK" dirty="0" smtClean="0"/>
              <a:t>Voksende </a:t>
            </a:r>
            <a:r>
              <a:rPr lang="da-DK" dirty="0"/>
              <a:t>antal borgere med flere sygdomme og tydelig social ulighed 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da-DK" dirty="0" smtClean="0"/>
              <a:t>Korte patientforløb </a:t>
            </a:r>
            <a:r>
              <a:rPr lang="da-DK" dirty="0"/>
              <a:t>på hospitalerne 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da-DK" dirty="0" smtClean="0"/>
              <a:t>Observationer </a:t>
            </a:r>
            <a:r>
              <a:rPr lang="da-DK" dirty="0"/>
              <a:t>og behandling flyttes til hjemmet 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da-DK" dirty="0" smtClean="0"/>
              <a:t>Pårørende </a:t>
            </a:r>
            <a:r>
              <a:rPr lang="da-DK" dirty="0"/>
              <a:t>er </a:t>
            </a:r>
            <a:r>
              <a:rPr lang="da-DK" dirty="0" smtClean="0"/>
              <a:t>belastede, herunder børn </a:t>
            </a:r>
            <a:endParaRPr lang="da-DK" dirty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da-DK" dirty="0" smtClean="0"/>
              <a:t>Familiefunktionen har betydning for samfundet 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da-DK" dirty="0" smtClean="0"/>
              <a:t>Familiestruktur i forandring </a:t>
            </a: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1416" y="4258029"/>
            <a:ext cx="2721457" cy="223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86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236" y="577529"/>
            <a:ext cx="8198892" cy="6180963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1856096" y="1232598"/>
            <a:ext cx="6182436" cy="16056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Ellipse 7"/>
          <p:cNvSpPr/>
          <p:nvPr/>
        </p:nvSpPr>
        <p:spPr>
          <a:xfrm>
            <a:off x="1856096" y="4599297"/>
            <a:ext cx="6182436" cy="13511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538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da-DK" sz="3600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56096" y="736897"/>
            <a:ext cx="7293528" cy="4624989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7632700" y="2062460"/>
            <a:ext cx="2552700" cy="234404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Afrundet rektangel 2"/>
          <p:cNvSpPr/>
          <p:nvPr/>
        </p:nvSpPr>
        <p:spPr>
          <a:xfrm>
            <a:off x="5915837" y="4550918"/>
            <a:ext cx="5178812" cy="12886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Familiefunktionen er uhyre vigtig!!</a:t>
            </a:r>
          </a:p>
          <a:p>
            <a:pPr algn="ctr"/>
            <a:r>
              <a:rPr lang="da-DK" sz="2400" dirty="0" smtClean="0"/>
              <a:t>Vi skal værne om familien</a:t>
            </a:r>
            <a:endParaRPr lang="da-DK" sz="2400" dirty="0"/>
          </a:p>
        </p:txBody>
      </p:sp>
      <p:sp>
        <p:nvSpPr>
          <p:cNvPr id="9" name="Afrundet rektangel 8"/>
          <p:cNvSpPr/>
          <p:nvPr/>
        </p:nvSpPr>
        <p:spPr>
          <a:xfrm>
            <a:off x="1226122" y="5339658"/>
            <a:ext cx="5178812" cy="12886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da-DK" sz="2400" dirty="0">
                <a:solidFill>
                  <a:schemeClr val="bg1"/>
                </a:solidFill>
              </a:rPr>
              <a:t>Åbenhed omkring det der rører sig og som har betydning er vigtigt for familiens samlede trivsel</a:t>
            </a:r>
          </a:p>
        </p:txBody>
      </p:sp>
    </p:spTree>
    <p:extLst>
      <p:ext uri="{BB962C8B-B14F-4D97-AF65-F5344CB8AC3E}">
        <p14:creationId xmlns:p14="http://schemas.microsoft.com/office/powerpoint/2010/main" val="105629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sz="3600" dirty="0" smtClean="0">
                <a:solidFill>
                  <a:schemeClr val="accent1">
                    <a:lumMod val="50000"/>
                  </a:schemeClr>
                </a:solidFill>
              </a:rPr>
              <a:t>Hvad kan vi gøre i afdelingerne? </a:t>
            </a:r>
            <a:br>
              <a:rPr lang="da-DK" sz="3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da-DK" sz="3600" dirty="0" smtClean="0">
                <a:solidFill>
                  <a:schemeClr val="accent1">
                    <a:lumMod val="50000"/>
                  </a:schemeClr>
                </a:solidFill>
              </a:rPr>
              <a:t>Anbefalinger </a:t>
            </a:r>
            <a:r>
              <a:rPr lang="da-DK" sz="3600" dirty="0">
                <a:solidFill>
                  <a:schemeClr val="accent1">
                    <a:lumMod val="50000"/>
                  </a:schemeClr>
                </a:solidFill>
              </a:rPr>
              <a:t>til </a:t>
            </a:r>
            <a:r>
              <a:rPr lang="da-DK" sz="3600" dirty="0" smtClean="0">
                <a:solidFill>
                  <a:schemeClr val="accent1">
                    <a:lumMod val="50000"/>
                  </a:schemeClr>
                </a:solidFill>
              </a:rPr>
              <a:t>sundhedspersoner</a:t>
            </a:r>
            <a:endParaRPr lang="da-DK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70608" y="1690688"/>
            <a:ext cx="3029765" cy="4356100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525965" y="6227801"/>
            <a:ext cx="7101468" cy="627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1400" dirty="0" smtClean="0"/>
              <a:t>Sundhedsstyrelsen Anbefalinger 2016; Mødet med pårørende til personer med alvorlig sygdom </a:t>
            </a:r>
            <a:endParaRPr lang="da-DK" sz="1400" dirty="0"/>
          </a:p>
        </p:txBody>
      </p:sp>
      <p:sp>
        <p:nvSpPr>
          <p:cNvPr id="7" name="Pladsholder til indhold 3"/>
          <p:cNvSpPr txBox="1">
            <a:spLocks/>
          </p:cNvSpPr>
          <p:nvPr/>
        </p:nvSpPr>
        <p:spPr>
          <a:xfrm>
            <a:off x="5633357" y="1896875"/>
            <a:ext cx="4953969" cy="4076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da-DK" dirty="0"/>
              <a:t>De fleste pårørende </a:t>
            </a:r>
            <a:r>
              <a:rPr lang="da-DK" u="sng" dirty="0"/>
              <a:t>vil gerne spille en aktiv rolle</a:t>
            </a:r>
            <a:r>
              <a:rPr lang="da-DK" dirty="0"/>
              <a:t> gennem en nærtstående persons sygdomsforløb, </a:t>
            </a:r>
            <a:r>
              <a:rPr lang="da-DK" u="sng" dirty="0"/>
              <a:t>men det er individuelt</a:t>
            </a:r>
            <a:r>
              <a:rPr lang="da-DK" dirty="0"/>
              <a:t>, hvor meget de har ressourcer til at påtage </a:t>
            </a:r>
            <a:r>
              <a:rPr lang="da-DK" dirty="0" smtClean="0"/>
              <a:t>sig</a:t>
            </a:r>
            <a:endParaRPr lang="da-DK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da-DK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da-DK" dirty="0"/>
              <a:t>Pårørendes behov og ønsker vedr. støtte og inddragelse er ikke stationære, men </a:t>
            </a:r>
            <a:r>
              <a:rPr lang="da-DK" u="sng" dirty="0"/>
              <a:t>kan ændre sig undervejs</a:t>
            </a:r>
            <a:r>
              <a:rPr lang="da-DK" dirty="0"/>
              <a:t> på baggrund af patientens situation eller de pårørendes samlede situation</a:t>
            </a:r>
          </a:p>
        </p:txBody>
      </p:sp>
    </p:spTree>
    <p:extLst>
      <p:ext uri="{BB962C8B-B14F-4D97-AF65-F5344CB8AC3E}">
        <p14:creationId xmlns:p14="http://schemas.microsoft.com/office/powerpoint/2010/main" val="422665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sz="3600" dirty="0">
                <a:solidFill>
                  <a:schemeClr val="accent1">
                    <a:lumMod val="50000"/>
                  </a:schemeClr>
                </a:solidFill>
              </a:rPr>
              <a:t>Anbefalinger </a:t>
            </a:r>
            <a:r>
              <a:rPr lang="da-DK" sz="2000" dirty="0" smtClean="0">
                <a:solidFill>
                  <a:schemeClr val="accent1">
                    <a:lumMod val="50000"/>
                  </a:schemeClr>
                </a:solidFill>
              </a:rPr>
              <a:t>(forts.)</a:t>
            </a:r>
            <a:endParaRPr lang="da-DK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70608" y="1690688"/>
            <a:ext cx="3029765" cy="4356100"/>
          </a:xfrm>
          <a:prstGeom prst="rect">
            <a:avLst/>
          </a:prstGeom>
        </p:spPr>
      </p:pic>
      <p:sp>
        <p:nvSpPr>
          <p:cNvPr id="6" name="Pladsholder til indhold 3"/>
          <p:cNvSpPr txBox="1">
            <a:spLocks/>
          </p:cNvSpPr>
          <p:nvPr/>
        </p:nvSpPr>
        <p:spPr>
          <a:xfrm>
            <a:off x="5612431" y="1854201"/>
            <a:ext cx="4953969" cy="4076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da-DK" dirty="0"/>
              <a:t>Når børn og unge er pårørende til personer med alvorlig sygdom, vil deres situation ofte være forbundet med </a:t>
            </a:r>
            <a:r>
              <a:rPr lang="da-DK" u="sng" dirty="0"/>
              <a:t>øget grad af psykosocialt </a:t>
            </a:r>
            <a:r>
              <a:rPr lang="da-DK" u="sng" dirty="0" smtClean="0"/>
              <a:t>stress</a:t>
            </a:r>
          </a:p>
          <a:p>
            <a:pPr marL="0" indent="0">
              <a:lnSpc>
                <a:spcPct val="120000"/>
              </a:lnSpc>
              <a:buNone/>
            </a:pPr>
            <a:endParaRPr lang="da-DK" dirty="0" smtClean="0"/>
          </a:p>
          <a:p>
            <a:pPr>
              <a:lnSpc>
                <a:spcPct val="120000"/>
              </a:lnSpc>
            </a:pPr>
            <a:r>
              <a:rPr lang="da-DK" dirty="0" smtClean="0"/>
              <a:t>Børn </a:t>
            </a:r>
            <a:r>
              <a:rPr lang="da-DK" dirty="0"/>
              <a:t>og unge </a:t>
            </a:r>
            <a:r>
              <a:rPr lang="da-DK" u="sng" dirty="0" smtClean="0"/>
              <a:t>skal </a:t>
            </a:r>
            <a:r>
              <a:rPr lang="da-DK" u="sng" dirty="0"/>
              <a:t>støttes </a:t>
            </a:r>
            <a:r>
              <a:rPr lang="da-DK" dirty="0"/>
              <a:t>og inddrages i overensstemmelse med deres alder, følelsesmæssige udvikling og </a:t>
            </a:r>
            <a:r>
              <a:rPr lang="da-DK" dirty="0" smtClean="0"/>
              <a:t>ressourcer </a:t>
            </a:r>
            <a:endParaRPr lang="da-DK" dirty="0"/>
          </a:p>
          <a:p>
            <a:pPr marL="0" indent="0">
              <a:buNone/>
            </a:pPr>
            <a:endParaRPr lang="da-DK" dirty="0" smtClean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525965" y="6227801"/>
            <a:ext cx="7101468" cy="627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1400" dirty="0" smtClean="0"/>
              <a:t>(Sundhedsstyrelsen </a:t>
            </a:r>
            <a:r>
              <a:rPr lang="da-DK" sz="1400" dirty="0" smtClean="0"/>
              <a:t>Anbefalinger 2016; Mødet med pårørende til personer med alvorlig </a:t>
            </a:r>
            <a:r>
              <a:rPr lang="da-DK" sz="1400" dirty="0" smtClean="0"/>
              <a:t>sygdom) </a:t>
            </a:r>
            <a:endParaRPr lang="da-DK" sz="1400" dirty="0"/>
          </a:p>
        </p:txBody>
      </p:sp>
      <p:sp>
        <p:nvSpPr>
          <p:cNvPr id="3" name="Afrundet rektangel 2"/>
          <p:cNvSpPr/>
          <p:nvPr/>
        </p:nvSpPr>
        <p:spPr>
          <a:xfrm>
            <a:off x="115629" y="4178773"/>
            <a:ext cx="5725886" cy="11321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Børn og unge er sårbare pårørende</a:t>
            </a:r>
          </a:p>
          <a:p>
            <a:pPr algn="ctr"/>
            <a:r>
              <a:rPr lang="da-DK" sz="1600" dirty="0" smtClean="0"/>
              <a:t> (SST, 2016)</a:t>
            </a: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1084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sz="3600" dirty="0" smtClean="0">
                <a:solidFill>
                  <a:schemeClr val="accent1">
                    <a:lumMod val="50000"/>
                  </a:schemeClr>
                </a:solidFill>
              </a:rPr>
              <a:t>Opsamling </a:t>
            </a:r>
            <a:endParaRPr lang="da-DK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181100" y="2120900"/>
            <a:ext cx="10515600" cy="4640263"/>
          </a:xfrm>
        </p:spPr>
        <p:txBody>
          <a:bodyPr>
            <a:normAutofit lnSpcReduction="10000"/>
          </a:bodyPr>
          <a:lstStyle/>
          <a:p>
            <a:endParaRPr lang="da-DK" sz="3000" dirty="0" smtClean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da-DK" sz="3000" dirty="0" smtClean="0"/>
              <a:t>I familier med nyresygdom </a:t>
            </a:r>
            <a:r>
              <a:rPr lang="da-DK" sz="3000" dirty="0"/>
              <a:t>er </a:t>
            </a:r>
            <a:r>
              <a:rPr lang="da-DK" sz="3000" dirty="0" smtClean="0"/>
              <a:t>alle </a:t>
            </a:r>
            <a:r>
              <a:rPr lang="da-DK" sz="3000" dirty="0"/>
              <a:t>meget opmærksomme på og </a:t>
            </a:r>
            <a:r>
              <a:rPr lang="da-DK" sz="3000" dirty="0" smtClean="0"/>
              <a:t>bekymrede </a:t>
            </a:r>
            <a:r>
              <a:rPr lang="da-DK" sz="3000" dirty="0"/>
              <a:t>for det syge </a:t>
            </a:r>
            <a:r>
              <a:rPr lang="da-DK" sz="3000" dirty="0" smtClean="0"/>
              <a:t>familiemedlem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da-DK" sz="3000" dirty="0" smtClean="0"/>
              <a:t>Man kan give sin hverdag et ”eftersyn” med energioptimering</a:t>
            </a:r>
            <a:r>
              <a:rPr lang="da-DK" sz="3000" dirty="0" smtClean="0">
                <a:sym typeface="Wingdings" panose="05000000000000000000" pitchFamily="2" charset="2"/>
              </a:rPr>
              <a:t></a:t>
            </a:r>
            <a:endParaRPr lang="da-DK" sz="3000" dirty="0" smtClean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da-DK" sz="3000" dirty="0" smtClean="0"/>
              <a:t>Sygdom sætter spor, og hverdagen med sygdom er omskiftelig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da-DK" sz="3000" dirty="0" smtClean="0"/>
              <a:t>Børn </a:t>
            </a:r>
            <a:r>
              <a:rPr lang="da-DK" sz="3000" dirty="0"/>
              <a:t>og unge er sårbare </a:t>
            </a:r>
            <a:r>
              <a:rPr lang="da-DK" sz="3000" dirty="0" smtClean="0"/>
              <a:t>pårørende – vigtige anbefalinger</a:t>
            </a:r>
            <a:endParaRPr lang="da-DK" sz="3000" dirty="0" smtClean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da-DK" sz="3000" dirty="0" smtClean="0">
                <a:ea typeface="Calibri" panose="020F0502020204030204" pitchFamily="34" charset="0"/>
              </a:rPr>
              <a:t>"</a:t>
            </a:r>
            <a:r>
              <a:rPr lang="da-DK" sz="3000" dirty="0">
                <a:ea typeface="Calibri" panose="020F0502020204030204" pitchFamily="34" charset="0"/>
              </a:rPr>
              <a:t>kærlighedens </a:t>
            </a:r>
            <a:r>
              <a:rPr lang="da-DK" sz="3000" dirty="0" smtClean="0">
                <a:ea typeface="Calibri" panose="020F0502020204030204" pitchFamily="34" charset="0"/>
              </a:rPr>
              <a:t>skjold" lever i os alle – i den bedste mening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da-DK" sz="3000" dirty="0" smtClean="0"/>
              <a:t>Tavshed larmer – åbenhed og dialog varmer</a:t>
            </a:r>
          </a:p>
          <a:p>
            <a:pPr marL="0" indent="0">
              <a:buNone/>
            </a:pPr>
            <a:r>
              <a:rPr lang="da-DK" dirty="0" smtClean="0"/>
              <a:t> </a:t>
            </a:r>
            <a:endParaRPr lang="da-DK" dirty="0"/>
          </a:p>
          <a:p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0085" y="152399"/>
            <a:ext cx="2320529" cy="231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79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002562" y="1472339"/>
            <a:ext cx="10515600" cy="47451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dirty="0" smtClean="0">
              <a:hlinkClick r:id="rId3"/>
            </a:endParaRPr>
          </a:p>
          <a:p>
            <a:pPr marL="0" indent="0">
              <a:buNone/>
            </a:pPr>
            <a:r>
              <a:rPr lang="da-DK" dirty="0" smtClean="0">
                <a:solidFill>
                  <a:schemeClr val="accent1">
                    <a:lumMod val="75000"/>
                  </a:schemeClr>
                </a:solidFill>
              </a:rPr>
              <a:t>		</a:t>
            </a:r>
            <a:r>
              <a:rPr lang="da-DK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  <a:endParaRPr lang="da-DK" dirty="0" smtClean="0">
              <a:hlinkClick r:id="rId3"/>
            </a:endParaRPr>
          </a:p>
          <a:p>
            <a:pPr marL="0" indent="0">
              <a:buNone/>
            </a:pPr>
            <a:endParaRPr lang="da-DK" dirty="0">
              <a:hlinkClick r:id="rId3"/>
            </a:endParaRPr>
          </a:p>
          <a:p>
            <a:endParaRPr lang="da-DK" dirty="0" smtClean="0">
              <a:hlinkClick r:id="rId3"/>
            </a:endParaRPr>
          </a:p>
          <a:p>
            <a:pPr marL="0" indent="0">
              <a:buNone/>
            </a:pPr>
            <a:endParaRPr lang="da-DK" dirty="0">
              <a:hlinkClick r:id="rId3"/>
            </a:endParaRPr>
          </a:p>
          <a:p>
            <a:endParaRPr lang="da-DK" dirty="0" smtClean="0">
              <a:hlinkClick r:id="rId3"/>
            </a:endParaRPr>
          </a:p>
          <a:p>
            <a:pPr marL="0" indent="0">
              <a:buNone/>
            </a:pPr>
            <a:r>
              <a:rPr lang="da-DK" sz="2400" dirty="0">
                <a:hlinkClick r:id="rId3"/>
              </a:rPr>
              <a:t>Hanne.agerskov@rsyd.dk</a:t>
            </a:r>
            <a:endParaRPr lang="da-DK" sz="2400" dirty="0"/>
          </a:p>
          <a:p>
            <a:endParaRPr lang="da-DK" dirty="0"/>
          </a:p>
        </p:txBody>
      </p:sp>
      <p:pic>
        <p:nvPicPr>
          <p:cNvPr id="5" name="Picture 13" descr="sol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564" y="3323616"/>
            <a:ext cx="2526871" cy="2521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199" y="1209733"/>
            <a:ext cx="10515600" cy="1325563"/>
          </a:xfrm>
        </p:spPr>
        <p:txBody>
          <a:bodyPr>
            <a:normAutofit fontScale="90000"/>
          </a:bodyPr>
          <a:lstStyle/>
          <a:p>
            <a:pPr marL="0" indent="0" algn="ctr"/>
            <a:r>
              <a:rPr lang="da-DK" dirty="0">
                <a:solidFill>
                  <a:schemeClr val="accent1">
                    <a:lumMod val="50000"/>
                  </a:schemeClr>
                </a:solidFill>
              </a:rPr>
              <a:t>Tak for opmærksomheden</a:t>
            </a:r>
            <a:br>
              <a:rPr lang="da-DK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da-DK" dirty="0" smtClean="0">
                <a:solidFill>
                  <a:schemeClr val="accent1">
                    <a:lumMod val="50000"/>
                  </a:schemeClr>
                </a:solidFill>
              </a:rPr>
              <a:t>Spørgsmål</a:t>
            </a:r>
            <a:r>
              <a:rPr lang="da-DK" dirty="0">
                <a:solidFill>
                  <a:schemeClr val="accent1">
                    <a:lumMod val="50000"/>
                  </a:schemeClr>
                </a:solidFill>
              </a:rPr>
              <a:t>?</a:t>
            </a:r>
            <a:br>
              <a:rPr lang="da-DK" dirty="0">
                <a:solidFill>
                  <a:schemeClr val="accent1">
                    <a:lumMod val="50000"/>
                  </a:schemeClr>
                </a:solidFill>
              </a:rPr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948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>
                <a:solidFill>
                  <a:schemeClr val="accent1">
                    <a:lumMod val="50000"/>
                  </a:schemeClr>
                </a:solidFill>
              </a:rPr>
              <a:t>Hvem er familien?</a:t>
            </a:r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i="1" dirty="0" smtClean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 smtClean="0"/>
              <a:t>“</a:t>
            </a:r>
            <a:r>
              <a:rPr lang="en-US" i="1" dirty="0" err="1" smtClean="0"/>
              <a:t>Familie</a:t>
            </a:r>
            <a:r>
              <a:rPr lang="en-US" i="1" dirty="0" smtClean="0"/>
              <a:t> </a:t>
            </a:r>
            <a:r>
              <a:rPr lang="en-US" i="1" dirty="0" err="1"/>
              <a:t>er</a:t>
            </a:r>
            <a:r>
              <a:rPr lang="en-US" i="1" dirty="0"/>
              <a:t> </a:t>
            </a:r>
            <a:r>
              <a:rPr lang="en-US" i="1" dirty="0" err="1"/>
              <a:t>hvem</a:t>
            </a:r>
            <a:r>
              <a:rPr lang="en-US" i="1" dirty="0"/>
              <a:t> de </a:t>
            </a:r>
            <a:r>
              <a:rPr lang="en-US" i="1" dirty="0" err="1"/>
              <a:t>siger</a:t>
            </a:r>
            <a:r>
              <a:rPr lang="en-US" i="1" dirty="0"/>
              <a:t> de </a:t>
            </a:r>
            <a:r>
              <a:rPr lang="en-US" i="1" dirty="0" err="1"/>
              <a:t>er</a:t>
            </a:r>
            <a:r>
              <a:rPr lang="en-US" i="1" dirty="0"/>
              <a:t>” </a:t>
            </a:r>
            <a:r>
              <a:rPr lang="en-US" i="1" dirty="0" smtClean="0"/>
              <a:t>		</a:t>
            </a:r>
            <a:r>
              <a:rPr lang="en-US" sz="2000" i="1" dirty="0" smtClean="0"/>
              <a:t>(</a:t>
            </a:r>
            <a:r>
              <a:rPr lang="en-US" sz="2000" i="1" dirty="0"/>
              <a:t>Wright &amp; </a:t>
            </a:r>
            <a:r>
              <a:rPr lang="en-US" sz="2000" i="1" dirty="0" err="1"/>
              <a:t>Leahey</a:t>
            </a:r>
            <a:r>
              <a:rPr lang="en-US" sz="2000" i="1" dirty="0"/>
              <a:t>, 2013)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782" y="1681163"/>
            <a:ext cx="4273032" cy="4190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ktangel 10"/>
          <p:cNvSpPr/>
          <p:nvPr/>
        </p:nvSpPr>
        <p:spPr>
          <a:xfrm>
            <a:off x="907741" y="6311899"/>
            <a:ext cx="3018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 smtClean="0"/>
              <a:t>Kilde; Danmarks Statistik 2023</a:t>
            </a:r>
            <a:endParaRPr lang="da-DK" dirty="0"/>
          </a:p>
        </p:txBody>
      </p:sp>
      <p:sp>
        <p:nvSpPr>
          <p:cNvPr id="12" name="Ellipse 11"/>
          <p:cNvSpPr/>
          <p:nvPr/>
        </p:nvSpPr>
        <p:spPr>
          <a:xfrm>
            <a:off x="5951349" y="3006726"/>
            <a:ext cx="5543524" cy="17683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621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59706705"/>
              </p:ext>
            </p:extLst>
          </p:nvPr>
        </p:nvGraphicFramePr>
        <p:xfrm>
          <a:off x="4632001" y="164522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ladsholder til indhold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256" y="4467237"/>
            <a:ext cx="2537796" cy="1691864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65568" y="2593075"/>
            <a:ext cx="2538483" cy="1692322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691" y="775439"/>
            <a:ext cx="2609360" cy="1739573"/>
          </a:xfrm>
          <a:prstGeom prst="rect">
            <a:avLst/>
          </a:prstGeom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4267200" y="775439"/>
            <a:ext cx="7404100" cy="11064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3600" dirty="0" smtClean="0">
                <a:solidFill>
                  <a:schemeClr val="accent1">
                    <a:lumMod val="50000"/>
                  </a:schemeClr>
                </a:solidFill>
              </a:rPr>
              <a:t>Mange forskellige roller og relationer</a:t>
            </a:r>
            <a:endParaRPr lang="da-DK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04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61964" y="1793750"/>
            <a:ext cx="5181600" cy="4351338"/>
          </a:xfrm>
        </p:spPr>
        <p:txBody>
          <a:bodyPr>
            <a:normAutofit/>
          </a:bodyPr>
          <a:lstStyle/>
          <a:p>
            <a:endParaRPr lang="da-DK" dirty="0" smtClean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da-DK" dirty="0" smtClean="0"/>
              <a:t>Patient- </a:t>
            </a:r>
            <a:r>
              <a:rPr lang="da-DK" dirty="0" smtClean="0"/>
              <a:t>og familieperspektivet</a:t>
            </a:r>
            <a:endParaRPr lang="da-DK" dirty="0"/>
          </a:p>
          <a:p>
            <a:pPr lvl="1">
              <a:buClr>
                <a:schemeClr val="accent1">
                  <a:lumMod val="50000"/>
                </a:schemeClr>
              </a:buClr>
            </a:pPr>
            <a:r>
              <a:rPr lang="da-DK" dirty="0"/>
              <a:t>H</a:t>
            </a:r>
            <a:r>
              <a:rPr lang="da-DK" dirty="0" smtClean="0"/>
              <a:t>øj sygelighed</a:t>
            </a:r>
          </a:p>
          <a:p>
            <a:pPr lvl="1">
              <a:buClr>
                <a:schemeClr val="accent1">
                  <a:lumMod val="50000"/>
                </a:schemeClr>
              </a:buClr>
            </a:pPr>
            <a:r>
              <a:rPr lang="da-DK" dirty="0" smtClean="0"/>
              <a:t>Høj symptombyrde</a:t>
            </a:r>
          </a:p>
          <a:p>
            <a:pPr lvl="1">
              <a:buClr>
                <a:schemeClr val="accent1">
                  <a:lumMod val="50000"/>
                </a:schemeClr>
              </a:buClr>
            </a:pPr>
            <a:r>
              <a:rPr lang="da-DK" dirty="0"/>
              <a:t>P</a:t>
            </a:r>
            <a:r>
              <a:rPr lang="da-DK" dirty="0" smtClean="0"/>
              <a:t>åvirket livskvalitet og trivsel</a:t>
            </a:r>
          </a:p>
          <a:p>
            <a:pPr lvl="1">
              <a:buClr>
                <a:schemeClr val="accent1">
                  <a:lumMod val="50000"/>
                </a:schemeClr>
              </a:buClr>
            </a:pPr>
            <a:r>
              <a:rPr lang="da-DK" dirty="0"/>
              <a:t>V</a:t>
            </a:r>
            <a:r>
              <a:rPr lang="da-DK" dirty="0" smtClean="0"/>
              <a:t>igtig </a:t>
            </a:r>
            <a:r>
              <a:rPr lang="da-DK" dirty="0"/>
              <a:t>og krævende </a:t>
            </a:r>
            <a:r>
              <a:rPr lang="da-DK" dirty="0" smtClean="0"/>
              <a:t>behandling</a:t>
            </a:r>
          </a:p>
          <a:p>
            <a:pPr lvl="1">
              <a:buClr>
                <a:schemeClr val="accent1">
                  <a:lumMod val="50000"/>
                </a:schemeClr>
              </a:buClr>
            </a:pPr>
            <a:r>
              <a:rPr lang="da-DK" dirty="0" smtClean="0"/>
              <a:t>Behov for og krav om involvering</a:t>
            </a:r>
          </a:p>
          <a:p>
            <a:pPr lvl="1">
              <a:buClr>
                <a:schemeClr val="accent1">
                  <a:lumMod val="50000"/>
                </a:schemeClr>
              </a:buClr>
            </a:pPr>
            <a:r>
              <a:rPr lang="da-DK" dirty="0" smtClean="0"/>
              <a:t>Demokratisering af viden</a:t>
            </a:r>
          </a:p>
          <a:p>
            <a:pPr lvl="1"/>
            <a:endParaRPr lang="da-DK" dirty="0" smtClean="0"/>
          </a:p>
          <a:p>
            <a:pPr marL="457200" lvl="1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600" dirty="0"/>
              <a:t>“Enhver sygdom er en fortælling om et </a:t>
            </a:r>
            <a:r>
              <a:rPr lang="da-DK" sz="3600" dirty="0" smtClean="0"/>
              <a:t>menneske </a:t>
            </a:r>
          </a:p>
          <a:p>
            <a:pPr algn="ctr"/>
            <a:r>
              <a:rPr lang="da-DK" sz="3600" dirty="0" smtClean="0"/>
              <a:t>– og en familie”</a:t>
            </a:r>
            <a:endParaRPr lang="da-DK" sz="3600" dirty="0"/>
          </a:p>
        </p:txBody>
      </p:sp>
      <p:pic>
        <p:nvPicPr>
          <p:cNvPr id="6" name="Picture 16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542" y="1965005"/>
            <a:ext cx="2670671" cy="1867694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254" y="3832699"/>
            <a:ext cx="2141859" cy="1467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19" y="1793750"/>
            <a:ext cx="1874323" cy="2811484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8" t="5455" r="1316" b="5455"/>
          <a:stretch/>
        </p:blipFill>
        <p:spPr bwMode="auto">
          <a:xfrm>
            <a:off x="431642" y="4354728"/>
            <a:ext cx="2433670" cy="165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796" y="5300357"/>
            <a:ext cx="2091551" cy="142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364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>
            <a:extLst>
              <a:ext uri="{FF2B5EF4-FFF2-40B4-BE49-F238E27FC236}">
                <a16:creationId xmlns:a16="http://schemas.microsoft.com/office/drawing/2014/main" id="{33FED83D-7AB3-1C86-BA7B-6C2AD01C31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3236349"/>
              </p:ext>
            </p:extLst>
          </p:nvPr>
        </p:nvGraphicFramePr>
        <p:xfrm>
          <a:off x="2620369" y="458835"/>
          <a:ext cx="6311015" cy="5957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Prism 7" r:id="rId4" imgW="5822314" imgH="7702614" progId="Prism7.Document">
                  <p:embed/>
                </p:oleObj>
              </mc:Choice>
              <mc:Fallback>
                <p:oleObj name="Prism 7" r:id="rId4" imgW="5822314" imgH="7702614" progId="Prism7.Document">
                  <p:embed/>
                  <p:pic>
                    <p:nvPicPr>
                      <p:cNvPr id="4" name="Object 1">
                        <a:extLst>
                          <a:ext uri="{FF2B5EF4-FFF2-40B4-BE49-F238E27FC236}">
                            <a16:creationId xmlns:a16="http://schemas.microsoft.com/office/drawing/2014/main" id="{33FED83D-7AB3-1C86-BA7B-6C2AD01C31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0369" y="458835"/>
                        <a:ext cx="6311015" cy="59572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BA650CB-B06C-A4E7-5870-9675EC26FB46}"/>
              </a:ext>
            </a:extLst>
          </p:cNvPr>
          <p:cNvSpPr txBox="1"/>
          <p:nvPr/>
        </p:nvSpPr>
        <p:spPr>
          <a:xfrm>
            <a:off x="4581815" y="6416041"/>
            <a:ext cx="76101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AU" altLang="en-US" dirty="0" smtClean="0">
                <a:ea typeface="MS PGothic" panose="020B0600070205080204" pitchFamily="34" charset="-128"/>
              </a:rPr>
              <a:t>(adapted </a:t>
            </a:r>
            <a:r>
              <a:rPr lang="en-AU" altLang="en-US" dirty="0">
                <a:ea typeface="MS PGothic" panose="020B0600070205080204" pitchFamily="34" charset="-128"/>
              </a:rPr>
              <a:t>from Murtagh et al 2010, Almutary et al 2013; </a:t>
            </a:r>
            <a:r>
              <a:rPr lang="en-AU" altLang="en-US" dirty="0" err="1">
                <a:ea typeface="MS PGothic" panose="020B0600070205080204" pitchFamily="34" charset="-128"/>
              </a:rPr>
              <a:t>Teunissen</a:t>
            </a:r>
            <a:r>
              <a:rPr lang="en-AU" altLang="en-US" dirty="0">
                <a:ea typeface="MS PGothic" panose="020B0600070205080204" pitchFamily="34" charset="-128"/>
              </a:rPr>
              <a:t> et al </a:t>
            </a:r>
            <a:r>
              <a:rPr lang="en-AU" altLang="en-US" dirty="0" smtClean="0">
                <a:ea typeface="MS PGothic" panose="020B0600070205080204" pitchFamily="34" charset="-128"/>
              </a:rPr>
              <a:t>2007)</a:t>
            </a:r>
            <a:endParaRPr lang="en-AU" altLang="en-US" dirty="0">
              <a:ea typeface="MS PGothic" panose="020B0600070205080204" pitchFamily="34" charset="-128"/>
            </a:endParaRPr>
          </a:p>
        </p:txBody>
      </p:sp>
      <p:sp>
        <p:nvSpPr>
          <p:cNvPr id="7" name="Afrundet rektangel 6"/>
          <p:cNvSpPr/>
          <p:nvPr/>
        </p:nvSpPr>
        <p:spPr>
          <a:xfrm>
            <a:off x="7697972" y="3964933"/>
            <a:ext cx="4088298" cy="183308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200" dirty="0" smtClean="0"/>
              <a:t>Nyresygdom arter sig på mange forskellige måder</a:t>
            </a:r>
            <a:endParaRPr lang="da-DK" sz="3200" dirty="0"/>
          </a:p>
        </p:txBody>
      </p:sp>
      <p:sp>
        <p:nvSpPr>
          <p:cNvPr id="2" name="Højrepil 1"/>
          <p:cNvSpPr/>
          <p:nvPr/>
        </p:nvSpPr>
        <p:spPr>
          <a:xfrm>
            <a:off x="2620369" y="1177871"/>
            <a:ext cx="978408" cy="263471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Højrepil 7"/>
          <p:cNvSpPr/>
          <p:nvPr/>
        </p:nvSpPr>
        <p:spPr>
          <a:xfrm>
            <a:off x="2620369" y="2201276"/>
            <a:ext cx="978408" cy="263471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Højrepil 8"/>
          <p:cNvSpPr/>
          <p:nvPr/>
        </p:nvSpPr>
        <p:spPr>
          <a:xfrm>
            <a:off x="2189159" y="3064358"/>
            <a:ext cx="978408" cy="263471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Højrepil 9"/>
          <p:cNvSpPr/>
          <p:nvPr/>
        </p:nvSpPr>
        <p:spPr>
          <a:xfrm>
            <a:off x="2385311" y="4238914"/>
            <a:ext cx="978408" cy="263471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Højrepil 10"/>
          <p:cNvSpPr/>
          <p:nvPr/>
        </p:nvSpPr>
        <p:spPr>
          <a:xfrm>
            <a:off x="1825944" y="5278547"/>
            <a:ext cx="978408" cy="263471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Højrepil 11"/>
          <p:cNvSpPr/>
          <p:nvPr/>
        </p:nvSpPr>
        <p:spPr>
          <a:xfrm>
            <a:off x="2299650" y="5625455"/>
            <a:ext cx="978408" cy="263471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4533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3600" dirty="0">
                <a:solidFill>
                  <a:schemeClr val="accent1">
                    <a:lumMod val="50000"/>
                  </a:schemeClr>
                </a:solidFill>
              </a:rPr>
              <a:t>Perspektiver på livskvalitet og mental trivsel</a:t>
            </a:r>
            <a:r>
              <a:rPr lang="da-DK" dirty="0">
                <a:solidFill>
                  <a:srgbClr val="FF0000"/>
                </a:solidFill>
              </a:rPr>
              <a:t/>
            </a:r>
            <a:br>
              <a:rPr lang="da-DK" dirty="0">
                <a:solidFill>
                  <a:srgbClr val="FF0000"/>
                </a:solidFill>
              </a:rPr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414462"/>
            <a:ext cx="10515600" cy="5032833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en-US" dirty="0" err="1" smtClean="0"/>
              <a:t>Livskvalitet</a:t>
            </a:r>
            <a:r>
              <a:rPr lang="en-US" dirty="0" smtClean="0"/>
              <a:t> </a:t>
            </a:r>
            <a:r>
              <a:rPr lang="en-US" dirty="0" err="1" smtClean="0"/>
              <a:t>falder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takt</a:t>
            </a:r>
            <a:r>
              <a:rPr lang="en-US" dirty="0" smtClean="0"/>
              <a:t> med </a:t>
            </a:r>
            <a:r>
              <a:rPr lang="en-US" dirty="0" err="1" smtClean="0"/>
              <a:t>sygdomsprogression</a:t>
            </a:r>
            <a:r>
              <a:rPr lang="en-US" dirty="0" smtClean="0"/>
              <a:t> </a:t>
            </a:r>
            <a:r>
              <a:rPr lang="en-US" sz="1600" dirty="0" smtClean="0"/>
              <a:t>(SF 36 by </a:t>
            </a:r>
            <a:r>
              <a:rPr lang="en-US" sz="1600" dirty="0" err="1" smtClean="0"/>
              <a:t>Kefale</a:t>
            </a:r>
            <a:r>
              <a:rPr lang="en-US" sz="1600" dirty="0" smtClean="0"/>
              <a:t> </a:t>
            </a:r>
            <a:r>
              <a:rPr lang="en-US" sz="1600" dirty="0" smtClean="0"/>
              <a:t>et al. 2019, Cruz et al. 2011)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dirty="0" err="1" smtClean="0"/>
              <a:t>Trivsel</a:t>
            </a:r>
            <a:r>
              <a:rPr lang="en-US" dirty="0" smtClean="0"/>
              <a:t> </a:t>
            </a:r>
            <a:r>
              <a:rPr lang="en-US" dirty="0" err="1" smtClean="0"/>
              <a:t>betyder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	-at </a:t>
            </a:r>
            <a:r>
              <a:rPr lang="en-US" dirty="0"/>
              <a:t>man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et </a:t>
            </a:r>
            <a:r>
              <a:rPr lang="en-US" dirty="0" err="1"/>
              <a:t>positivt</a:t>
            </a:r>
            <a:r>
              <a:rPr lang="en-US" dirty="0"/>
              <a:t> </a:t>
            </a:r>
            <a:r>
              <a:rPr lang="en-US" dirty="0" err="1"/>
              <a:t>niveau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sit liv </a:t>
            </a:r>
            <a:r>
              <a:rPr lang="en-US" sz="1800" dirty="0"/>
              <a:t>(WHO, 2022)</a:t>
            </a:r>
          </a:p>
          <a:p>
            <a:pPr marL="0" indent="0">
              <a:buNone/>
            </a:pPr>
            <a:r>
              <a:rPr lang="en-US" dirty="0"/>
              <a:t>	-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kombination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at </a:t>
            </a:r>
            <a:r>
              <a:rPr lang="en-US" dirty="0" err="1"/>
              <a:t>føle</a:t>
            </a:r>
            <a:r>
              <a:rPr lang="en-US" dirty="0"/>
              <a:t> sig </a:t>
            </a:r>
            <a:r>
              <a:rPr lang="en-US" dirty="0" err="1"/>
              <a:t>godt</a:t>
            </a:r>
            <a:r>
              <a:rPr lang="en-US" dirty="0"/>
              <a:t> </a:t>
            </a:r>
            <a:r>
              <a:rPr lang="en-US" dirty="0" err="1" smtClean="0"/>
              <a:t>til</a:t>
            </a:r>
            <a:r>
              <a:rPr lang="en-US" dirty="0" err="1" smtClean="0"/>
              <a:t>pas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at </a:t>
            </a:r>
            <a:r>
              <a:rPr lang="en-US" dirty="0" err="1" smtClean="0"/>
              <a:t>fungere</a:t>
            </a:r>
            <a:r>
              <a:rPr lang="en-US" dirty="0" smtClean="0"/>
              <a:t> </a:t>
            </a:r>
            <a:r>
              <a:rPr lang="en-US" dirty="0" err="1" smtClean="0"/>
              <a:t>godt</a:t>
            </a:r>
            <a:r>
              <a:rPr lang="en-US" dirty="0" smtClean="0"/>
              <a:t> 									</a:t>
            </a:r>
            <a:r>
              <a:rPr lang="en-US" dirty="0" smtClean="0"/>
              <a:t>	</a:t>
            </a:r>
            <a:r>
              <a:rPr lang="da-DK" sz="1800" dirty="0" smtClean="0"/>
              <a:t>(</a:t>
            </a:r>
            <a:r>
              <a:rPr lang="da-DK" sz="1800" dirty="0" err="1" smtClean="0"/>
              <a:t>Huppert</a:t>
            </a:r>
            <a:r>
              <a:rPr lang="da-DK" sz="1800" dirty="0" smtClean="0"/>
              <a:t> et al 2009)</a:t>
            </a:r>
            <a:endParaRPr lang="da-DK" sz="1800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Ellipse 3"/>
          <p:cNvSpPr/>
          <p:nvPr/>
        </p:nvSpPr>
        <p:spPr>
          <a:xfrm>
            <a:off x="8877945" y="192088"/>
            <a:ext cx="1345555" cy="10493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itel 4"/>
          <p:cNvSpPr txBox="1">
            <a:spLocks/>
          </p:cNvSpPr>
          <p:nvPr/>
        </p:nvSpPr>
        <p:spPr>
          <a:xfrm>
            <a:off x="838200" y="4448954"/>
            <a:ext cx="10515600" cy="16263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sz="2800" dirty="0" smtClean="0"/>
              <a:t>“</a:t>
            </a:r>
            <a:r>
              <a:rPr lang="en-US" sz="2800" dirty="0" err="1"/>
              <a:t>Trivsel</a:t>
            </a:r>
            <a:r>
              <a:rPr lang="en-US" sz="2800" dirty="0"/>
              <a:t> </a:t>
            </a:r>
            <a:r>
              <a:rPr lang="en-US" sz="2800" dirty="0" err="1"/>
              <a:t>rummer</a:t>
            </a:r>
            <a:r>
              <a:rPr lang="en-US" sz="2800" dirty="0"/>
              <a:t> </a:t>
            </a:r>
            <a:r>
              <a:rPr lang="en-US" sz="2800" dirty="0" err="1"/>
              <a:t>oplevelsen</a:t>
            </a:r>
            <a:r>
              <a:rPr lang="en-US" sz="2800" dirty="0"/>
              <a:t> </a:t>
            </a:r>
            <a:r>
              <a:rPr lang="en-US" sz="2800" dirty="0" err="1" smtClean="0"/>
              <a:t>af</a:t>
            </a:r>
            <a:r>
              <a:rPr lang="en-US" sz="2800" dirty="0" smtClean="0"/>
              <a:t> positive </a:t>
            </a:r>
            <a:r>
              <a:rPr lang="en-US" sz="2800" dirty="0" err="1"/>
              <a:t>følelser</a:t>
            </a:r>
            <a:r>
              <a:rPr lang="en-US" sz="2800" dirty="0"/>
              <a:t> </a:t>
            </a:r>
            <a:r>
              <a:rPr lang="en-US" sz="2800" dirty="0" err="1"/>
              <a:t>så</a:t>
            </a:r>
            <a:r>
              <a:rPr lang="en-US" sz="2800" dirty="0"/>
              <a:t> </a:t>
            </a:r>
            <a:r>
              <a:rPr lang="en-US" sz="2800" dirty="0" err="1"/>
              <a:t>som</a:t>
            </a:r>
            <a:r>
              <a:rPr lang="en-US" sz="2800" dirty="0"/>
              <a:t> </a:t>
            </a:r>
            <a:r>
              <a:rPr lang="en-US" sz="2800" dirty="0" err="1"/>
              <a:t>glæde</a:t>
            </a:r>
            <a:r>
              <a:rPr lang="en-US" sz="2800" dirty="0"/>
              <a:t> </a:t>
            </a:r>
            <a:r>
              <a:rPr lang="en-US" sz="2800" dirty="0" err="1"/>
              <a:t>og</a:t>
            </a:r>
            <a:r>
              <a:rPr lang="en-US" sz="2800" dirty="0"/>
              <a:t> </a:t>
            </a:r>
            <a:r>
              <a:rPr lang="en-US" sz="2800" dirty="0" err="1"/>
              <a:t>tilfredshed</a:t>
            </a:r>
            <a:r>
              <a:rPr lang="en-US" sz="2800" dirty="0"/>
              <a:t>, </a:t>
            </a:r>
            <a:r>
              <a:rPr lang="en-US" sz="2800" dirty="0" err="1" smtClean="0"/>
              <a:t>udvikling</a:t>
            </a:r>
            <a:r>
              <a:rPr lang="en-US" sz="2800" dirty="0" smtClean="0"/>
              <a:t> </a:t>
            </a:r>
            <a:r>
              <a:rPr lang="en-US" sz="2800" dirty="0" err="1"/>
              <a:t>af</a:t>
            </a:r>
            <a:r>
              <a:rPr lang="en-US" sz="2800" dirty="0"/>
              <a:t> </a:t>
            </a:r>
            <a:r>
              <a:rPr lang="en-US" sz="2800" dirty="0" err="1"/>
              <a:t>ens</a:t>
            </a:r>
            <a:r>
              <a:rPr lang="en-US" sz="2800" dirty="0"/>
              <a:t> </a:t>
            </a:r>
            <a:r>
              <a:rPr lang="en-US" sz="2800" dirty="0" err="1" smtClean="0"/>
              <a:t>potentiale</a:t>
            </a:r>
            <a:r>
              <a:rPr lang="en-US" sz="2800" dirty="0" smtClean="0"/>
              <a:t>, at </a:t>
            </a:r>
            <a:r>
              <a:rPr lang="en-US" sz="2800" dirty="0"/>
              <a:t>have </a:t>
            </a:r>
            <a:r>
              <a:rPr lang="en-US" sz="2800" dirty="0" err="1" smtClean="0"/>
              <a:t>kontrol</a:t>
            </a:r>
            <a:r>
              <a:rPr lang="en-US" sz="2800" dirty="0" smtClean="0"/>
              <a:t> </a:t>
            </a:r>
            <a:r>
              <a:rPr lang="en-US" sz="2800" dirty="0"/>
              <a:t>over sit </a:t>
            </a:r>
            <a:r>
              <a:rPr lang="en-US" sz="2800" dirty="0" smtClean="0"/>
              <a:t>liv, </a:t>
            </a:r>
            <a:r>
              <a:rPr lang="en-US" sz="2800" dirty="0" err="1" smtClean="0"/>
              <a:t>en</a:t>
            </a:r>
            <a:r>
              <a:rPr lang="en-US" sz="2800" dirty="0" smtClean="0"/>
              <a:t> </a:t>
            </a:r>
            <a:r>
              <a:rPr lang="en-US" sz="2800" dirty="0" err="1"/>
              <a:t>følelse</a:t>
            </a:r>
            <a:r>
              <a:rPr lang="en-US" sz="2800" dirty="0"/>
              <a:t> </a:t>
            </a:r>
            <a:r>
              <a:rPr lang="en-US" sz="2800" dirty="0" err="1"/>
              <a:t>af</a:t>
            </a:r>
            <a:r>
              <a:rPr lang="en-US" sz="2800" dirty="0"/>
              <a:t> </a:t>
            </a:r>
            <a:r>
              <a:rPr lang="en-US" sz="2800" dirty="0" err="1" smtClean="0"/>
              <a:t>formål</a:t>
            </a:r>
            <a:r>
              <a:rPr lang="en-US" sz="2800" dirty="0" smtClean="0"/>
              <a:t>, </a:t>
            </a:r>
            <a:r>
              <a:rPr lang="en-US" sz="2800" dirty="0" err="1" smtClean="0"/>
              <a:t>samt</a:t>
            </a:r>
            <a:r>
              <a:rPr lang="en-US" sz="2800" dirty="0" smtClean="0"/>
              <a:t> positive </a:t>
            </a:r>
            <a:r>
              <a:rPr lang="en-US" sz="2800" dirty="0" err="1" smtClean="0"/>
              <a:t>relationer</a:t>
            </a:r>
            <a:r>
              <a:rPr lang="da-DK" sz="2800" dirty="0"/>
              <a:t>” </a:t>
            </a:r>
            <a:r>
              <a:rPr lang="da-DK" sz="1600" dirty="0"/>
              <a:t>(</a:t>
            </a:r>
            <a:r>
              <a:rPr lang="da-DK" sz="1600" dirty="0" err="1"/>
              <a:t>Huppert</a:t>
            </a:r>
            <a:r>
              <a:rPr lang="da-DK" sz="1600" dirty="0"/>
              <a:t> et al 2009)</a:t>
            </a:r>
          </a:p>
          <a:p>
            <a:pPr algn="ctr"/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105507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53" y="819529"/>
            <a:ext cx="3841826" cy="409077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730" y="2013287"/>
            <a:ext cx="4244965" cy="28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ladsholder til indhold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96646" y="1215468"/>
            <a:ext cx="5058556" cy="1886499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4496" y="3627249"/>
            <a:ext cx="4425817" cy="4343604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8773" y="3175445"/>
            <a:ext cx="4430336" cy="3480623"/>
          </a:xfrm>
          <a:prstGeom prst="rect">
            <a:avLst/>
          </a:prstGeom>
        </p:spPr>
      </p:pic>
      <p:sp>
        <p:nvSpPr>
          <p:cNvPr id="12" name="Afrundet rektangel 11"/>
          <p:cNvSpPr/>
          <p:nvPr/>
        </p:nvSpPr>
        <p:spPr>
          <a:xfrm>
            <a:off x="5440247" y="4623718"/>
            <a:ext cx="6069516" cy="18168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dirty="0" smtClean="0"/>
              <a:t>Vi ser på det at være syg</a:t>
            </a:r>
          </a:p>
          <a:p>
            <a:pPr algn="ctr"/>
            <a:r>
              <a:rPr lang="da-DK" sz="2800" dirty="0" smtClean="0"/>
              <a:t>Det brede fokus på unikke forskelle</a:t>
            </a:r>
            <a:endParaRPr lang="da-DK" dirty="0"/>
          </a:p>
        </p:txBody>
      </p:sp>
      <p:sp>
        <p:nvSpPr>
          <p:cNvPr id="8" name="Afrundet rektangel 7"/>
          <p:cNvSpPr/>
          <p:nvPr/>
        </p:nvSpPr>
        <p:spPr>
          <a:xfrm>
            <a:off x="3091725" y="129974"/>
            <a:ext cx="6069516" cy="10557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dirty="0" smtClean="0"/>
              <a:t>Hvad viser forskningen?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2179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2512</TotalTime>
  <Words>1798</Words>
  <Application>Microsoft Office PowerPoint</Application>
  <PresentationFormat>Widescreen</PresentationFormat>
  <Paragraphs>237</Paragraphs>
  <Slides>35</Slides>
  <Notes>29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35</vt:i4>
      </vt:variant>
    </vt:vector>
  </HeadingPairs>
  <TitlesOfParts>
    <vt:vector size="42" baseType="lpstr">
      <vt:lpstr>MS PGothic</vt:lpstr>
      <vt:lpstr>Arial</vt:lpstr>
      <vt:lpstr>Calibri</vt:lpstr>
      <vt:lpstr>Calibri Light</vt:lpstr>
      <vt:lpstr>Wingdings</vt:lpstr>
      <vt:lpstr>Office-tema</vt:lpstr>
      <vt:lpstr>Prism 7</vt:lpstr>
      <vt:lpstr>Sådan kan patient- og familieinvolvering forebygge tab af livskvalitet og forbedre den mentale sundhed  Nyreforeningens Årsmøde 20. april 2024</vt:lpstr>
      <vt:lpstr>Oplæg om… </vt:lpstr>
      <vt:lpstr>Hvorfor være optaget af både den syge og familien?</vt:lpstr>
      <vt:lpstr>Hvem er familien?</vt:lpstr>
      <vt:lpstr>PowerPoint-præsentation</vt:lpstr>
      <vt:lpstr>“Enhver sygdom er en fortælling om et menneske  – og en familie”</vt:lpstr>
      <vt:lpstr>PowerPoint-præsentation</vt:lpstr>
      <vt:lpstr>Perspektiver på livskvalitet og mental trivsel </vt:lpstr>
      <vt:lpstr>PowerPoint-præsentation</vt:lpstr>
      <vt:lpstr>PowerPoint-præsentation</vt:lpstr>
      <vt:lpstr>Forandringer i hverdagslivet for både patient og partner</vt:lpstr>
      <vt:lpstr>Vigtigheden af relationer – både familie, venner og medpatienter</vt:lpstr>
      <vt:lpstr>PowerPoint-præsentation</vt:lpstr>
      <vt:lpstr>Mange overgange i transplantationsforløb</vt:lpstr>
      <vt:lpstr>PowerPoint-præsentation</vt:lpstr>
      <vt:lpstr> </vt:lpstr>
      <vt:lpstr>Opsamling</vt:lpstr>
      <vt:lpstr>Hvad kan man selv gøre og hvad kan vi gøre i afdelingerne?</vt:lpstr>
      <vt:lpstr>PowerPoint-præsentation</vt:lpstr>
      <vt:lpstr>PowerPoint-præsentation</vt:lpstr>
      <vt:lpstr>Interventionen = Program for energioptimering i hverdagen</vt:lpstr>
      <vt:lpstr>Træthed (Fatigue score)</vt:lpstr>
      <vt:lpstr>Mest almindelige symptomer ved kronisk nyresygdom + lidt andet (IPOS-renal)</vt:lpstr>
      <vt:lpstr>Ændringer i fysisk performance  (Occupational performance)</vt:lpstr>
      <vt:lpstr>Helbredsrelateret livskvalitet</vt:lpstr>
      <vt:lpstr>Konklussion</vt:lpstr>
      <vt:lpstr>Så igen; Hvad kan man selv gøre?</vt:lpstr>
      <vt:lpstr>PowerPoint-præsentation</vt:lpstr>
      <vt:lpstr>Kærlighedens skjold</vt:lpstr>
      <vt:lpstr>PowerPoint-præsentation</vt:lpstr>
      <vt:lpstr>PowerPoint-præsentation</vt:lpstr>
      <vt:lpstr>Hvad kan vi gøre i afdelingerne?  Anbefalinger til sundhedspersoner</vt:lpstr>
      <vt:lpstr>Anbefalinger (forts.)</vt:lpstr>
      <vt:lpstr>Opsamling </vt:lpstr>
      <vt:lpstr>Tak for opmærksomheden Spørgsmål? </vt:lpstr>
    </vt:vector>
  </TitlesOfParts>
  <Company>Region Syddanmark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Hanne Agerskov</dc:creator>
  <cp:lastModifiedBy>Hanne Agerskov</cp:lastModifiedBy>
  <cp:revision>217</cp:revision>
  <dcterms:created xsi:type="dcterms:W3CDTF">2022-10-04T07:02:33Z</dcterms:created>
  <dcterms:modified xsi:type="dcterms:W3CDTF">2024-04-18T10:43:14Z</dcterms:modified>
</cp:coreProperties>
</file>